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Amatic SC"/>
      <p:regular r:id="rId35"/>
      <p:bold r:id="rId36"/>
    </p:embeddedFont>
    <p:embeddedFont>
      <p:font typeface="Source Code Pro"/>
      <p:regular r:id="rId37"/>
      <p:bold r:id="rId38"/>
      <p:italic r:id="rId39"/>
      <p:boldItalic r:id="rId40"/>
    </p:embeddedFont>
    <p:embeddedFont>
      <p:font typeface="Comfortaa"/>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CodePro-boldItalic.fntdata"/><Relationship Id="rId20" Type="http://schemas.openxmlformats.org/officeDocument/2006/relationships/slide" Target="slides/slide15.xml"/><Relationship Id="rId42" Type="http://schemas.openxmlformats.org/officeDocument/2006/relationships/font" Target="fonts/Comfortaa-bold.fntdata"/><Relationship Id="rId41" Type="http://schemas.openxmlformats.org/officeDocument/2006/relationships/font" Target="fonts/Comfortaa-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maticSC-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SourceCodePro-regular.fntdata"/><Relationship Id="rId14" Type="http://schemas.openxmlformats.org/officeDocument/2006/relationships/slide" Target="slides/slide9.xml"/><Relationship Id="rId36" Type="http://schemas.openxmlformats.org/officeDocument/2006/relationships/font" Target="fonts/AmaticSC-bold.fntdata"/><Relationship Id="rId17" Type="http://schemas.openxmlformats.org/officeDocument/2006/relationships/slide" Target="slides/slide12.xml"/><Relationship Id="rId39" Type="http://schemas.openxmlformats.org/officeDocument/2006/relationships/font" Target="fonts/SourceCodePro-italic.fntdata"/><Relationship Id="rId16" Type="http://schemas.openxmlformats.org/officeDocument/2006/relationships/slide" Target="slides/slide11.xml"/><Relationship Id="rId38" Type="http://schemas.openxmlformats.org/officeDocument/2006/relationships/font" Target="fonts/SourceCodePr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7541a9430b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541a9430b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7541a9430b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541a9430b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7541a9430b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7541a9430b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541a9430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541a9430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541a9430b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541a9430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6d530306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6d530306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7824e25cb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824e25cb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8471d53bf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8471d53bf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7541a9430b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541a9430b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8471d53bf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8471d53bf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8744861d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8744861d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7541a9430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541a9430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8471d53bf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8471d53bf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8471d53bf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8471d53bf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871d33ff7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871d33ff7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541a9430b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541a9430b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84bd1b01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84bd1b01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84bd1b015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84bd1b015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8471d53bf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8471d53bf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84bd1b015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4bd1b015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84bd1b015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84bd1b015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80801908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80801908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7541a9430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7541a9430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808961938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808961938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541a9430b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541a9430b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7541a9430b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541a9430b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7541a9430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541a9430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7541a9430b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541a9430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jp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17.jp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15.jpg"/><Relationship Id="rId5" Type="http://schemas.openxmlformats.org/officeDocument/2006/relationships/image" Target="../media/image13.jp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16.jpg"/><Relationship Id="rId5" Type="http://schemas.openxmlformats.org/officeDocument/2006/relationships/image" Target="../media/image20.jpg"/><Relationship Id="rId6"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4.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21.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hanshelgesen.web.sd62.bc.ca/" TargetMode="External"/><Relationship Id="rId4" Type="http://schemas.openxmlformats.org/officeDocument/2006/relationships/hyperlink" Target="mailto:hanshelgesen@sd62.bc.ca" TargetMode="External"/><Relationship Id="rId5"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0000"/>
        </a:solidFill>
      </p:bgPr>
    </p:bg>
    <p:spTree>
      <p:nvGrpSpPr>
        <p:cNvPr id="55" name="Shape 55"/>
        <p:cNvGrpSpPr/>
        <p:nvPr/>
      </p:nvGrpSpPr>
      <p:grpSpPr>
        <a:xfrm>
          <a:off x="0" y="0"/>
          <a:ext cx="0" cy="0"/>
          <a:chOff x="0" y="0"/>
          <a:chExt cx="0" cy="0"/>
        </a:xfrm>
      </p:grpSpPr>
      <p:sp>
        <p:nvSpPr>
          <p:cNvPr id="56" name="Google Shape;56;p13"/>
          <p:cNvSpPr txBox="1"/>
          <p:nvPr>
            <p:ph type="ctrTitle"/>
          </p:nvPr>
        </p:nvSpPr>
        <p:spPr>
          <a:xfrm>
            <a:off x="460950" y="307725"/>
            <a:ext cx="6412500" cy="83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300"/>
              <a:t>Welcome to Hans Helgesen!</a:t>
            </a:r>
            <a:endParaRPr sz="6300"/>
          </a:p>
        </p:txBody>
      </p:sp>
      <p:sp>
        <p:nvSpPr>
          <p:cNvPr id="57" name="Google Shape;57;p13"/>
          <p:cNvSpPr txBox="1"/>
          <p:nvPr/>
        </p:nvSpPr>
        <p:spPr>
          <a:xfrm>
            <a:off x="508175" y="4655850"/>
            <a:ext cx="4229100" cy="2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omfortaa"/>
                <a:ea typeface="Comfortaa"/>
                <a:cs typeface="Comfortaa"/>
                <a:sym typeface="Comfortaa"/>
              </a:rPr>
              <a:t>We are the Hans Helgesen Hawks</a:t>
            </a:r>
            <a:endParaRPr b="1" sz="1800">
              <a:latin typeface="Comfortaa"/>
              <a:ea typeface="Comfortaa"/>
              <a:cs typeface="Comfortaa"/>
              <a:sym typeface="Comfortaa"/>
            </a:endParaRPr>
          </a:p>
        </p:txBody>
      </p:sp>
      <p:pic>
        <p:nvPicPr>
          <p:cNvPr id="58" name="Google Shape;58;p13"/>
          <p:cNvPicPr preferRelativeResize="0"/>
          <p:nvPr/>
        </p:nvPicPr>
        <p:blipFill>
          <a:blip r:embed="rId3">
            <a:alphaModFix/>
          </a:blip>
          <a:stretch>
            <a:fillRect/>
          </a:stretch>
        </p:blipFill>
        <p:spPr>
          <a:xfrm>
            <a:off x="7115800" y="95675"/>
            <a:ext cx="1670688" cy="1991950"/>
          </a:xfrm>
          <a:prstGeom prst="rect">
            <a:avLst/>
          </a:prstGeom>
          <a:noFill/>
          <a:ln>
            <a:noFill/>
          </a:ln>
        </p:spPr>
      </p:pic>
      <p:pic>
        <p:nvPicPr>
          <p:cNvPr id="59" name="Google Shape;59;p13"/>
          <p:cNvPicPr preferRelativeResize="0"/>
          <p:nvPr/>
        </p:nvPicPr>
        <p:blipFill>
          <a:blip r:embed="rId4">
            <a:alphaModFix/>
          </a:blip>
          <a:stretch>
            <a:fillRect/>
          </a:stretch>
        </p:blipFill>
        <p:spPr>
          <a:xfrm>
            <a:off x="3883975" y="2272167"/>
            <a:ext cx="3541299" cy="1991958"/>
          </a:xfrm>
          <a:prstGeom prst="rect">
            <a:avLst/>
          </a:prstGeom>
          <a:noFill/>
          <a:ln cap="flat" cmpd="sng" w="28575">
            <a:solidFill>
              <a:srgbClr val="000000"/>
            </a:solidFill>
            <a:prstDash val="solid"/>
            <a:round/>
            <a:headEnd len="sm" w="sm" type="none"/>
            <a:tailEnd len="sm" w="sm" type="none"/>
          </a:ln>
        </p:spPr>
      </p:pic>
      <p:pic>
        <p:nvPicPr>
          <p:cNvPr id="60" name="Google Shape;60;p13"/>
          <p:cNvPicPr preferRelativeResize="0"/>
          <p:nvPr/>
        </p:nvPicPr>
        <p:blipFill>
          <a:blip r:embed="rId5">
            <a:alphaModFix/>
          </a:blip>
          <a:stretch>
            <a:fillRect/>
          </a:stretch>
        </p:blipFill>
        <p:spPr>
          <a:xfrm>
            <a:off x="508172" y="1656825"/>
            <a:ext cx="2655955" cy="1991949"/>
          </a:xfrm>
          <a:prstGeom prst="rect">
            <a:avLst/>
          </a:prstGeom>
          <a:noFill/>
          <a:ln cap="flat" cmpd="sng" w="28575">
            <a:solidFill>
              <a:srgbClr val="000000"/>
            </a:solidFill>
            <a:prstDash val="solid"/>
            <a:round/>
            <a:headEnd len="sm" w="sm" type="none"/>
            <a:tailEnd len="sm" w="sm" type="none"/>
          </a:ln>
        </p:spPr>
      </p:pic>
      <p:sp>
        <p:nvSpPr>
          <p:cNvPr id="61" name="Google Shape;61;p13"/>
          <p:cNvSpPr txBox="1"/>
          <p:nvPr/>
        </p:nvSpPr>
        <p:spPr>
          <a:xfrm>
            <a:off x="3678325" y="1495300"/>
            <a:ext cx="32364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mfortaa"/>
                <a:ea typeface="Comfortaa"/>
                <a:cs typeface="Comfortaa"/>
                <a:sym typeface="Comfortaa"/>
              </a:rPr>
              <a:t>O Sia’m (Honoured People)</a:t>
            </a:r>
            <a:endParaRPr>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Courtyard</a:t>
            </a:r>
            <a:endParaRPr/>
          </a:p>
        </p:txBody>
      </p:sp>
      <p:sp>
        <p:nvSpPr>
          <p:cNvPr id="131" name="Google Shape;131;p22"/>
          <p:cNvSpPr txBox="1"/>
          <p:nvPr/>
        </p:nvSpPr>
        <p:spPr>
          <a:xfrm>
            <a:off x="534375" y="1438200"/>
            <a:ext cx="3665400" cy="35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omfortaa"/>
                <a:ea typeface="Comfortaa"/>
                <a:cs typeface="Comfortaa"/>
                <a:sym typeface="Comfortaa"/>
              </a:rPr>
              <a:t>We have a courtyard at the school that is a wonderful outdoor learning space and a focal feature of our school.</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a:p>
            <a:pPr indent="0" lvl="0" marL="0" rtl="0" algn="ctr">
              <a:spcBef>
                <a:spcPts val="0"/>
              </a:spcBef>
              <a:spcAft>
                <a:spcPts val="0"/>
              </a:spcAft>
              <a:buNone/>
            </a:pPr>
            <a:r>
              <a:rPr lang="en" sz="2000">
                <a:latin typeface="Comfortaa"/>
                <a:ea typeface="Comfortaa"/>
                <a:cs typeface="Comfortaa"/>
                <a:sym typeface="Comfortaa"/>
              </a:rPr>
              <a:t>This space is used for gardening, reading, art and exploration.  </a:t>
            </a:r>
            <a:endParaRPr sz="2000">
              <a:latin typeface="Comfortaa"/>
              <a:ea typeface="Comfortaa"/>
              <a:cs typeface="Comfortaa"/>
              <a:sym typeface="Comfortaa"/>
            </a:endParaRPr>
          </a:p>
        </p:txBody>
      </p:sp>
      <p:pic>
        <p:nvPicPr>
          <p:cNvPr id="132" name="Google Shape;132;p22"/>
          <p:cNvPicPr preferRelativeResize="0"/>
          <p:nvPr/>
        </p:nvPicPr>
        <p:blipFill>
          <a:blip r:embed="rId3">
            <a:alphaModFix/>
          </a:blip>
          <a:stretch>
            <a:fillRect/>
          </a:stretch>
        </p:blipFill>
        <p:spPr>
          <a:xfrm>
            <a:off x="3962700" y="160975"/>
            <a:ext cx="2216851" cy="2955802"/>
          </a:xfrm>
          <a:prstGeom prst="rect">
            <a:avLst/>
          </a:prstGeom>
          <a:noFill/>
          <a:ln>
            <a:noFill/>
          </a:ln>
        </p:spPr>
      </p:pic>
      <p:pic>
        <p:nvPicPr>
          <p:cNvPr id="133" name="Google Shape;133;p22"/>
          <p:cNvPicPr preferRelativeResize="0"/>
          <p:nvPr/>
        </p:nvPicPr>
        <p:blipFill>
          <a:blip r:embed="rId4">
            <a:alphaModFix/>
          </a:blip>
          <a:stretch>
            <a:fillRect/>
          </a:stretch>
        </p:blipFill>
        <p:spPr>
          <a:xfrm>
            <a:off x="5803017" y="2571750"/>
            <a:ext cx="2923709" cy="2192774"/>
          </a:xfrm>
          <a:prstGeom prst="rect">
            <a:avLst/>
          </a:prstGeom>
          <a:noFill/>
          <a:ln>
            <a:noFill/>
          </a:ln>
        </p:spPr>
      </p:pic>
      <p:pic>
        <p:nvPicPr>
          <p:cNvPr id="134" name="Google Shape;134;p22"/>
          <p:cNvPicPr preferRelativeResize="0"/>
          <p:nvPr/>
        </p:nvPicPr>
        <p:blipFill>
          <a:blip r:embed="rId5">
            <a:alphaModFix/>
          </a:blip>
          <a:stretch>
            <a:fillRect/>
          </a:stretch>
        </p:blipFill>
        <p:spPr>
          <a:xfrm>
            <a:off x="8157024" y="292849"/>
            <a:ext cx="675284" cy="935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playgrounds</a:t>
            </a:r>
            <a:endParaRPr/>
          </a:p>
        </p:txBody>
      </p:sp>
      <p:sp>
        <p:nvSpPr>
          <p:cNvPr id="140" name="Google Shape;140;p23"/>
          <p:cNvSpPr txBox="1"/>
          <p:nvPr/>
        </p:nvSpPr>
        <p:spPr>
          <a:xfrm>
            <a:off x="566750" y="1702050"/>
            <a:ext cx="2204100" cy="17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omfortaa"/>
                <a:ea typeface="Comfortaa"/>
                <a:cs typeface="Comfortaa"/>
                <a:sym typeface="Comfortaa"/>
              </a:rPr>
              <a:t>We have a very large outside space including a play structure, swings, a slide, forest space and a sandpit. </a:t>
            </a:r>
            <a:endParaRPr sz="2000">
              <a:latin typeface="Comfortaa"/>
              <a:ea typeface="Comfortaa"/>
              <a:cs typeface="Comfortaa"/>
              <a:sym typeface="Comfortaa"/>
            </a:endParaRPr>
          </a:p>
          <a:p>
            <a:pPr indent="0" lvl="0" marL="0" rtl="0" algn="l">
              <a:spcBef>
                <a:spcPts val="0"/>
              </a:spcBef>
              <a:spcAft>
                <a:spcPts val="0"/>
              </a:spcAft>
              <a:buNone/>
            </a:pPr>
            <a:r>
              <a:t/>
            </a:r>
            <a:endParaRPr sz="2600">
              <a:latin typeface="Amatic SC"/>
              <a:ea typeface="Amatic SC"/>
              <a:cs typeface="Amatic SC"/>
              <a:sym typeface="Amatic SC"/>
            </a:endParaRPr>
          </a:p>
        </p:txBody>
      </p:sp>
      <p:sp>
        <p:nvSpPr>
          <p:cNvPr id="141" name="Google Shape;141;p23"/>
          <p:cNvSpPr txBox="1"/>
          <p:nvPr/>
        </p:nvSpPr>
        <p:spPr>
          <a:xfrm>
            <a:off x="861025" y="4373100"/>
            <a:ext cx="147300" cy="2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142" name="Google Shape;142;p23"/>
          <p:cNvPicPr preferRelativeResize="0"/>
          <p:nvPr/>
        </p:nvPicPr>
        <p:blipFill>
          <a:blip r:embed="rId3">
            <a:alphaModFix/>
          </a:blip>
          <a:stretch>
            <a:fillRect/>
          </a:stretch>
        </p:blipFill>
        <p:spPr>
          <a:xfrm>
            <a:off x="3642625" y="801675"/>
            <a:ext cx="4720201" cy="3540151"/>
          </a:xfrm>
          <a:prstGeom prst="rect">
            <a:avLst/>
          </a:prstGeom>
          <a:noFill/>
          <a:ln>
            <a:noFill/>
          </a:ln>
        </p:spPr>
      </p:pic>
      <p:pic>
        <p:nvPicPr>
          <p:cNvPr id="143" name="Google Shape;143;p23"/>
          <p:cNvPicPr preferRelativeResize="0"/>
          <p:nvPr/>
        </p:nvPicPr>
        <p:blipFill>
          <a:blip r:embed="rId4">
            <a:alphaModFix/>
          </a:blip>
          <a:stretch>
            <a:fillRect/>
          </a:stretch>
        </p:blipFill>
        <p:spPr>
          <a:xfrm>
            <a:off x="190025" y="4183700"/>
            <a:ext cx="421500" cy="842975"/>
          </a:xfrm>
          <a:prstGeom prst="rect">
            <a:avLst/>
          </a:prstGeom>
          <a:noFill/>
          <a:ln>
            <a:noFill/>
          </a:ln>
        </p:spPr>
      </p:pic>
      <p:sp>
        <p:nvSpPr>
          <p:cNvPr id="144" name="Google Shape;144;p23"/>
          <p:cNvSpPr txBox="1"/>
          <p:nvPr/>
        </p:nvSpPr>
        <p:spPr>
          <a:xfrm>
            <a:off x="4652675" y="3773275"/>
            <a:ext cx="3507300" cy="47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Comfortaa"/>
                <a:ea typeface="Comfortaa"/>
                <a:cs typeface="Comfortaa"/>
                <a:sym typeface="Comfortaa"/>
              </a:rPr>
              <a:t>This is only a little bit!!</a:t>
            </a:r>
            <a:endParaRPr>
              <a:solidFill>
                <a:srgbClr val="FFFFFF"/>
              </a:solidFill>
              <a:latin typeface="Source Code Pro"/>
              <a:ea typeface="Source Code Pro"/>
              <a:cs typeface="Source Code Pro"/>
              <a:sym typeface="Source Code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Kindergarten Classroom</a:t>
            </a:r>
            <a:endParaRPr/>
          </a:p>
        </p:txBody>
      </p:sp>
      <p:sp>
        <p:nvSpPr>
          <p:cNvPr id="150" name="Google Shape;150;p24"/>
          <p:cNvSpPr txBox="1"/>
          <p:nvPr>
            <p:ph idx="1" type="body"/>
          </p:nvPr>
        </p:nvSpPr>
        <p:spPr>
          <a:xfrm>
            <a:off x="92025" y="1933000"/>
            <a:ext cx="3788700" cy="2636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rgbClr val="000000"/>
                </a:solidFill>
                <a:latin typeface="Comfortaa"/>
                <a:ea typeface="Comfortaa"/>
                <a:cs typeface="Comfortaa"/>
                <a:sym typeface="Comfortaa"/>
              </a:rPr>
              <a:t>This is a typical </a:t>
            </a:r>
            <a:endParaRPr sz="2000">
              <a:solidFill>
                <a:srgbClr val="000000"/>
              </a:solidFill>
              <a:latin typeface="Comfortaa"/>
              <a:ea typeface="Comfortaa"/>
              <a:cs typeface="Comfortaa"/>
              <a:sym typeface="Comfortaa"/>
            </a:endParaRPr>
          </a:p>
          <a:p>
            <a:pPr indent="0" lvl="0" marL="0" rtl="0" algn="ctr">
              <a:lnSpc>
                <a:spcPct val="100000"/>
              </a:lnSpc>
              <a:spcBef>
                <a:spcPts val="1600"/>
              </a:spcBef>
              <a:spcAft>
                <a:spcPts val="1600"/>
              </a:spcAft>
              <a:buNone/>
            </a:pPr>
            <a:r>
              <a:rPr lang="en" sz="2000">
                <a:solidFill>
                  <a:srgbClr val="000000"/>
                </a:solidFill>
                <a:latin typeface="Comfortaa"/>
                <a:ea typeface="Comfortaa"/>
                <a:cs typeface="Comfortaa"/>
                <a:sym typeface="Comfortaa"/>
              </a:rPr>
              <a:t>Kindergarten classroom.</a:t>
            </a:r>
            <a:endParaRPr sz="2000">
              <a:solidFill>
                <a:srgbClr val="000000"/>
              </a:solidFill>
              <a:latin typeface="Comfortaa"/>
              <a:ea typeface="Comfortaa"/>
              <a:cs typeface="Comfortaa"/>
              <a:sym typeface="Comfortaa"/>
            </a:endParaRPr>
          </a:p>
        </p:txBody>
      </p:sp>
      <p:pic>
        <p:nvPicPr>
          <p:cNvPr id="151" name="Google Shape;151;p24"/>
          <p:cNvPicPr preferRelativeResize="0"/>
          <p:nvPr/>
        </p:nvPicPr>
        <p:blipFill>
          <a:blip r:embed="rId3">
            <a:alphaModFix/>
          </a:blip>
          <a:stretch>
            <a:fillRect/>
          </a:stretch>
        </p:blipFill>
        <p:spPr>
          <a:xfrm>
            <a:off x="3839175" y="1056025"/>
            <a:ext cx="4993128" cy="3744846"/>
          </a:xfrm>
          <a:prstGeom prst="rect">
            <a:avLst/>
          </a:prstGeom>
          <a:noFill/>
          <a:ln>
            <a:noFill/>
          </a:ln>
        </p:spPr>
      </p:pic>
      <p:pic>
        <p:nvPicPr>
          <p:cNvPr id="152" name="Google Shape;152;p24"/>
          <p:cNvPicPr preferRelativeResize="0"/>
          <p:nvPr/>
        </p:nvPicPr>
        <p:blipFill>
          <a:blip r:embed="rId4">
            <a:alphaModFix/>
          </a:blip>
          <a:stretch>
            <a:fillRect/>
          </a:stretch>
        </p:blipFill>
        <p:spPr>
          <a:xfrm>
            <a:off x="190025" y="4183700"/>
            <a:ext cx="421500" cy="842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day in kindergarten</a:t>
            </a:r>
            <a:endParaRPr/>
          </a:p>
        </p:txBody>
      </p:sp>
      <p:sp>
        <p:nvSpPr>
          <p:cNvPr id="158" name="Google Shape;158;p25"/>
          <p:cNvSpPr txBox="1"/>
          <p:nvPr>
            <p:ph idx="1" type="body"/>
          </p:nvPr>
        </p:nvSpPr>
        <p:spPr>
          <a:xfrm>
            <a:off x="434650" y="1219625"/>
            <a:ext cx="5907000" cy="3339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rgbClr val="000000"/>
                </a:solidFill>
                <a:latin typeface="Comfortaa"/>
                <a:ea typeface="Comfortaa"/>
                <a:cs typeface="Comfortaa"/>
                <a:sym typeface="Comfortaa"/>
              </a:rPr>
              <a:t>We use visual schedules to help our students know what activities and lessons are coming up in the day.  A typical school day starts in the classroom, there is a morning snack at about 10:00, then outside recess, more activities, lunch at about 11:30, a longer outside recess, quiet time after lunch and then more activities.  The first bell to start the day rings at 8:20.  Students are dismissed at 2:38.  Students have music lessons twice a week, physical education classes twice a week, and library once a week.  </a:t>
            </a:r>
            <a:endParaRPr>
              <a:solidFill>
                <a:srgbClr val="000000"/>
              </a:solidFill>
              <a:latin typeface="Comfortaa"/>
              <a:ea typeface="Comfortaa"/>
              <a:cs typeface="Comfortaa"/>
              <a:sym typeface="Comfortaa"/>
            </a:endParaRPr>
          </a:p>
          <a:p>
            <a:pPr indent="0" lvl="0" marL="0" rtl="0" algn="l">
              <a:spcBef>
                <a:spcPts val="0"/>
              </a:spcBef>
              <a:spcAft>
                <a:spcPts val="1600"/>
              </a:spcAft>
              <a:buNone/>
            </a:pPr>
            <a:r>
              <a:t/>
            </a:r>
            <a:endParaRPr>
              <a:latin typeface="Comfortaa"/>
              <a:ea typeface="Comfortaa"/>
              <a:cs typeface="Comfortaa"/>
              <a:sym typeface="Comfortaa"/>
            </a:endParaRPr>
          </a:p>
        </p:txBody>
      </p:sp>
      <p:pic>
        <p:nvPicPr>
          <p:cNvPr id="159" name="Google Shape;159;p25"/>
          <p:cNvPicPr preferRelativeResize="0"/>
          <p:nvPr/>
        </p:nvPicPr>
        <p:blipFill>
          <a:blip r:embed="rId3">
            <a:alphaModFix/>
          </a:blip>
          <a:stretch>
            <a:fillRect/>
          </a:stretch>
        </p:blipFill>
        <p:spPr>
          <a:xfrm>
            <a:off x="6389025" y="726525"/>
            <a:ext cx="2620500" cy="3494000"/>
          </a:xfrm>
          <a:prstGeom prst="rect">
            <a:avLst/>
          </a:prstGeom>
          <a:noFill/>
          <a:ln>
            <a:noFill/>
          </a:ln>
        </p:spPr>
      </p:pic>
      <p:pic>
        <p:nvPicPr>
          <p:cNvPr id="160" name="Google Shape;160;p25"/>
          <p:cNvPicPr preferRelativeResize="0"/>
          <p:nvPr/>
        </p:nvPicPr>
        <p:blipFill>
          <a:blip r:embed="rId4">
            <a:alphaModFix/>
          </a:blip>
          <a:stretch>
            <a:fillRect/>
          </a:stretch>
        </p:blipFill>
        <p:spPr>
          <a:xfrm>
            <a:off x="190025" y="4183700"/>
            <a:ext cx="421500" cy="842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is Fun.  Learning is Playful!</a:t>
            </a:r>
            <a:endParaRPr/>
          </a:p>
        </p:txBody>
      </p:sp>
      <p:pic>
        <p:nvPicPr>
          <p:cNvPr id="166" name="Google Shape;166;p26"/>
          <p:cNvPicPr preferRelativeResize="0"/>
          <p:nvPr/>
        </p:nvPicPr>
        <p:blipFill>
          <a:blip r:embed="rId3">
            <a:alphaModFix/>
          </a:blip>
          <a:stretch>
            <a:fillRect/>
          </a:stretch>
        </p:blipFill>
        <p:spPr>
          <a:xfrm>
            <a:off x="3529025" y="2436161"/>
            <a:ext cx="1839915" cy="2453200"/>
          </a:xfrm>
          <a:prstGeom prst="rect">
            <a:avLst/>
          </a:prstGeom>
          <a:noFill/>
          <a:ln>
            <a:noFill/>
          </a:ln>
        </p:spPr>
      </p:pic>
      <p:pic>
        <p:nvPicPr>
          <p:cNvPr id="167" name="Google Shape;167;p26"/>
          <p:cNvPicPr preferRelativeResize="0"/>
          <p:nvPr/>
        </p:nvPicPr>
        <p:blipFill>
          <a:blip r:embed="rId4">
            <a:alphaModFix/>
          </a:blip>
          <a:stretch>
            <a:fillRect/>
          </a:stretch>
        </p:blipFill>
        <p:spPr>
          <a:xfrm>
            <a:off x="533675" y="2571750"/>
            <a:ext cx="2163251" cy="1859776"/>
          </a:xfrm>
          <a:prstGeom prst="rect">
            <a:avLst/>
          </a:prstGeom>
          <a:noFill/>
          <a:ln>
            <a:noFill/>
          </a:ln>
        </p:spPr>
      </p:pic>
      <p:pic>
        <p:nvPicPr>
          <p:cNvPr id="168" name="Google Shape;168;p26"/>
          <p:cNvPicPr preferRelativeResize="0"/>
          <p:nvPr/>
        </p:nvPicPr>
        <p:blipFill>
          <a:blip r:embed="rId5">
            <a:alphaModFix/>
          </a:blip>
          <a:stretch>
            <a:fillRect/>
          </a:stretch>
        </p:blipFill>
        <p:spPr>
          <a:xfrm>
            <a:off x="6201050" y="2571750"/>
            <a:ext cx="2163251" cy="1859789"/>
          </a:xfrm>
          <a:prstGeom prst="rect">
            <a:avLst/>
          </a:prstGeom>
          <a:noFill/>
          <a:ln>
            <a:noFill/>
          </a:ln>
        </p:spPr>
      </p:pic>
      <p:sp>
        <p:nvSpPr>
          <p:cNvPr id="169" name="Google Shape;169;p26"/>
          <p:cNvSpPr txBox="1"/>
          <p:nvPr/>
        </p:nvSpPr>
        <p:spPr>
          <a:xfrm>
            <a:off x="402525" y="1017800"/>
            <a:ext cx="8242800" cy="11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omfortaa"/>
                <a:ea typeface="Comfortaa"/>
                <a:cs typeface="Comfortaa"/>
                <a:sym typeface="Comfortaa"/>
              </a:rPr>
              <a:t>Here are some examples of the hands on learning that occurs in a kindergarten class. </a:t>
            </a:r>
            <a:r>
              <a:rPr lang="en" sz="1800">
                <a:latin typeface="Comfortaa"/>
                <a:ea typeface="Comfortaa"/>
                <a:cs typeface="Comfortaa"/>
                <a:sym typeface="Comfortaa"/>
              </a:rPr>
              <a:t>The BC Ministry of Education prescribes the kindergarten curriculum under the Early Learning and Play Today Frameworks.</a:t>
            </a:r>
            <a:endParaRPr>
              <a:latin typeface="Comfortaa"/>
              <a:ea typeface="Comfortaa"/>
              <a:cs typeface="Comfortaa"/>
              <a:sym typeface="Comfortaa"/>
            </a:endParaRPr>
          </a:p>
        </p:txBody>
      </p:sp>
      <p:pic>
        <p:nvPicPr>
          <p:cNvPr id="170" name="Google Shape;170;p26"/>
          <p:cNvPicPr preferRelativeResize="0"/>
          <p:nvPr/>
        </p:nvPicPr>
        <p:blipFill rotWithShape="1">
          <a:blip r:embed="rId6">
            <a:alphaModFix/>
          </a:blip>
          <a:srcRect b="0" l="0" r="49796" t="0"/>
          <a:stretch/>
        </p:blipFill>
        <p:spPr>
          <a:xfrm>
            <a:off x="6512800" y="441525"/>
            <a:ext cx="1887426" cy="474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Playful Learning</a:t>
            </a:r>
            <a:endParaRPr/>
          </a:p>
        </p:txBody>
      </p:sp>
      <p:pic>
        <p:nvPicPr>
          <p:cNvPr id="176" name="Google Shape;176;p27"/>
          <p:cNvPicPr preferRelativeResize="0"/>
          <p:nvPr/>
        </p:nvPicPr>
        <p:blipFill>
          <a:blip r:embed="rId3">
            <a:alphaModFix/>
          </a:blip>
          <a:stretch>
            <a:fillRect/>
          </a:stretch>
        </p:blipFill>
        <p:spPr>
          <a:xfrm>
            <a:off x="5695650" y="1268063"/>
            <a:ext cx="1766046" cy="2354759"/>
          </a:xfrm>
          <a:prstGeom prst="rect">
            <a:avLst/>
          </a:prstGeom>
          <a:noFill/>
          <a:ln>
            <a:noFill/>
          </a:ln>
        </p:spPr>
      </p:pic>
      <p:pic>
        <p:nvPicPr>
          <p:cNvPr id="177" name="Google Shape;177;p27"/>
          <p:cNvPicPr preferRelativeResize="0"/>
          <p:nvPr/>
        </p:nvPicPr>
        <p:blipFill>
          <a:blip r:embed="rId4">
            <a:alphaModFix/>
          </a:blip>
          <a:stretch>
            <a:fillRect/>
          </a:stretch>
        </p:blipFill>
        <p:spPr>
          <a:xfrm>
            <a:off x="3287000" y="1268075"/>
            <a:ext cx="1883790" cy="2354724"/>
          </a:xfrm>
          <a:prstGeom prst="rect">
            <a:avLst/>
          </a:prstGeom>
          <a:noFill/>
          <a:ln>
            <a:noFill/>
          </a:ln>
        </p:spPr>
      </p:pic>
      <p:pic>
        <p:nvPicPr>
          <p:cNvPr id="178" name="Google Shape;178;p27"/>
          <p:cNvPicPr preferRelativeResize="0"/>
          <p:nvPr/>
        </p:nvPicPr>
        <p:blipFill>
          <a:blip r:embed="rId5">
            <a:alphaModFix/>
          </a:blip>
          <a:stretch>
            <a:fillRect/>
          </a:stretch>
        </p:blipFill>
        <p:spPr>
          <a:xfrm>
            <a:off x="1139874" y="1268072"/>
            <a:ext cx="1766046" cy="2354728"/>
          </a:xfrm>
          <a:prstGeom prst="rect">
            <a:avLst/>
          </a:prstGeom>
          <a:noFill/>
          <a:ln>
            <a:noFill/>
          </a:ln>
        </p:spPr>
      </p:pic>
      <p:sp>
        <p:nvSpPr>
          <p:cNvPr id="179" name="Google Shape;179;p27"/>
          <p:cNvSpPr txBox="1"/>
          <p:nvPr/>
        </p:nvSpPr>
        <p:spPr>
          <a:xfrm>
            <a:off x="392300" y="3873075"/>
            <a:ext cx="8520600" cy="98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omfortaa"/>
                <a:ea typeface="Comfortaa"/>
                <a:cs typeface="Comfortaa"/>
                <a:sym typeface="Comfortaa"/>
              </a:rPr>
              <a:t>Kindergarten</a:t>
            </a:r>
            <a:r>
              <a:rPr lang="en" sz="2000">
                <a:latin typeface="Comfortaa"/>
                <a:ea typeface="Comfortaa"/>
                <a:cs typeface="Comfortaa"/>
                <a:sym typeface="Comfortaa"/>
              </a:rPr>
              <a:t> curriculum is play-based learning - free play, inquiry play, collaborative play, playful learning, learning games and inclusive learning practices.</a:t>
            </a:r>
            <a:endParaRPr sz="2000">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180" name="Google Shape;180;p27"/>
          <p:cNvPicPr preferRelativeResize="0"/>
          <p:nvPr/>
        </p:nvPicPr>
        <p:blipFill>
          <a:blip r:embed="rId6">
            <a:alphaModFix/>
          </a:blip>
          <a:stretch>
            <a:fillRect/>
          </a:stretch>
        </p:blipFill>
        <p:spPr>
          <a:xfrm>
            <a:off x="8157024" y="292849"/>
            <a:ext cx="675284" cy="935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OUTDOOR LEARNING</a:t>
            </a:r>
            <a:endParaRPr/>
          </a:p>
        </p:txBody>
      </p:sp>
      <p:sp>
        <p:nvSpPr>
          <p:cNvPr id="186" name="Google Shape;186;p28"/>
          <p:cNvSpPr txBox="1"/>
          <p:nvPr>
            <p:ph idx="1" type="body"/>
          </p:nvPr>
        </p:nvSpPr>
        <p:spPr>
          <a:xfrm>
            <a:off x="353075" y="1042725"/>
            <a:ext cx="2944500" cy="35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solidFill>
                  <a:srgbClr val="000000"/>
                </a:solidFill>
                <a:latin typeface="Comfortaa"/>
                <a:ea typeface="Comfortaa"/>
                <a:cs typeface="Comfortaa"/>
                <a:sym typeface="Comfortaa"/>
              </a:rPr>
              <a:t>We are fortunate to have a wonderful forest space at our school. Kindergarten students will spend some time learning outdoors. It would be advisable to keep extra rain boots or rain gear at school.</a:t>
            </a:r>
            <a:r>
              <a:rPr lang="en">
                <a:solidFill>
                  <a:srgbClr val="000000"/>
                </a:solidFill>
                <a:latin typeface="Comfortaa"/>
                <a:ea typeface="Comfortaa"/>
                <a:cs typeface="Comfortaa"/>
                <a:sym typeface="Comfortaa"/>
              </a:rPr>
              <a:t> </a:t>
            </a:r>
            <a:endParaRPr>
              <a:solidFill>
                <a:srgbClr val="000000"/>
              </a:solidFill>
              <a:latin typeface="Comfortaa"/>
              <a:ea typeface="Comfortaa"/>
              <a:cs typeface="Comfortaa"/>
              <a:sym typeface="Comfortaa"/>
            </a:endParaRPr>
          </a:p>
          <a:p>
            <a:pPr indent="0" lvl="0" marL="0" rtl="0" algn="l">
              <a:spcBef>
                <a:spcPts val="1600"/>
              </a:spcBef>
              <a:spcAft>
                <a:spcPts val="1600"/>
              </a:spcAft>
              <a:buNone/>
            </a:pPr>
            <a:r>
              <a:t/>
            </a:r>
            <a:endParaRPr>
              <a:latin typeface="Comfortaa"/>
              <a:ea typeface="Comfortaa"/>
              <a:cs typeface="Comfortaa"/>
              <a:sym typeface="Comfortaa"/>
            </a:endParaRPr>
          </a:p>
        </p:txBody>
      </p:sp>
      <p:pic>
        <p:nvPicPr>
          <p:cNvPr id="187" name="Google Shape;187;p28"/>
          <p:cNvPicPr preferRelativeResize="0"/>
          <p:nvPr/>
        </p:nvPicPr>
        <p:blipFill rotWithShape="1">
          <a:blip r:embed="rId3">
            <a:alphaModFix/>
          </a:blip>
          <a:srcRect b="-7537" l="4385" r="-28964" t="-17042"/>
          <a:stretch/>
        </p:blipFill>
        <p:spPr>
          <a:xfrm>
            <a:off x="3297575" y="526389"/>
            <a:ext cx="4296248" cy="3222174"/>
          </a:xfrm>
          <a:prstGeom prst="rect">
            <a:avLst/>
          </a:prstGeom>
          <a:noFill/>
          <a:ln>
            <a:noFill/>
          </a:ln>
        </p:spPr>
      </p:pic>
      <p:pic>
        <p:nvPicPr>
          <p:cNvPr id="188" name="Google Shape;188;p28"/>
          <p:cNvPicPr preferRelativeResize="0"/>
          <p:nvPr/>
        </p:nvPicPr>
        <p:blipFill>
          <a:blip r:embed="rId4">
            <a:alphaModFix/>
          </a:blip>
          <a:stretch>
            <a:fillRect/>
          </a:stretch>
        </p:blipFill>
        <p:spPr>
          <a:xfrm>
            <a:off x="6646025" y="630377"/>
            <a:ext cx="2186276" cy="2915025"/>
          </a:xfrm>
          <a:prstGeom prst="rect">
            <a:avLst/>
          </a:prstGeom>
          <a:noFill/>
          <a:ln>
            <a:noFill/>
          </a:ln>
        </p:spPr>
      </p:pic>
      <p:sp>
        <p:nvSpPr>
          <p:cNvPr id="189" name="Google Shape;189;p28"/>
          <p:cNvSpPr txBox="1"/>
          <p:nvPr/>
        </p:nvSpPr>
        <p:spPr>
          <a:xfrm>
            <a:off x="3297575" y="3840800"/>
            <a:ext cx="5619300" cy="80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latin typeface="Comfortaa"/>
                <a:ea typeface="Comfortaa"/>
                <a:cs typeface="Comfortaa"/>
                <a:sym typeface="Comfortaa"/>
              </a:rPr>
              <a:t>It is important your child comes to school each day prepared for the weather.</a:t>
            </a:r>
            <a:endParaRPr sz="1900">
              <a:latin typeface="Comfortaa"/>
              <a:ea typeface="Comfortaa"/>
              <a:cs typeface="Comfortaa"/>
              <a:sym typeface="Comfortaa"/>
            </a:endParaRPr>
          </a:p>
          <a:p>
            <a:pPr indent="0" lvl="0" marL="0" rtl="0" algn="l">
              <a:spcBef>
                <a:spcPts val="160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Preparing for kindergarten</a:t>
            </a:r>
            <a:endParaRPr/>
          </a:p>
        </p:txBody>
      </p:sp>
      <p:sp>
        <p:nvSpPr>
          <p:cNvPr id="195" name="Google Shape;195;p29"/>
          <p:cNvSpPr txBox="1"/>
          <p:nvPr>
            <p:ph idx="1" type="body"/>
          </p:nvPr>
        </p:nvSpPr>
        <p:spPr>
          <a:xfrm>
            <a:off x="311700" y="1093850"/>
            <a:ext cx="8520600" cy="351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One way to help prepare your child for kindergarten is to allow them to be independent. </a:t>
            </a:r>
            <a:r>
              <a:rPr lang="en">
                <a:solidFill>
                  <a:srgbClr val="000000"/>
                </a:solidFill>
                <a:latin typeface="Comfortaa"/>
                <a:ea typeface="Comfortaa"/>
                <a:cs typeface="Comfortaa"/>
                <a:sym typeface="Comfortaa"/>
              </a:rPr>
              <a:t>Independence</a:t>
            </a:r>
            <a:r>
              <a:rPr lang="en">
                <a:solidFill>
                  <a:srgbClr val="000000"/>
                </a:solidFill>
                <a:latin typeface="Comfortaa"/>
                <a:ea typeface="Comfortaa"/>
                <a:cs typeface="Comfortaa"/>
                <a:sym typeface="Comfortaa"/>
              </a:rPr>
              <a:t> looks different for every child. If you have any concerns about your child being independent in the school please reach out to the school so we can ensure they get the support that they need.</a:t>
            </a:r>
            <a:endParaRPr>
              <a:solidFill>
                <a:srgbClr val="000000"/>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Be patient with your child.  Learning takes time!  Yes, it would be quicker to put their shoes on for them, but starting today, encourage your child to try to do this for themself. We like to use the phrase “You’ve got this!” </a:t>
            </a:r>
            <a:endParaRPr>
              <a:solidFill>
                <a:srgbClr val="000000"/>
              </a:solidFill>
              <a:latin typeface="Comfortaa"/>
              <a:ea typeface="Comfortaa"/>
              <a:cs typeface="Comfortaa"/>
              <a:sym typeface="Comfortaa"/>
            </a:endParaRPr>
          </a:p>
          <a:p>
            <a:pPr indent="0" lvl="0" marL="0" rtl="0" algn="ctr">
              <a:spcBef>
                <a:spcPts val="1600"/>
              </a:spcBef>
              <a:spcAft>
                <a:spcPts val="1600"/>
              </a:spcAft>
              <a:buNone/>
            </a:pPr>
            <a:r>
              <a:t/>
            </a:r>
            <a:endParaRPr>
              <a:solidFill>
                <a:srgbClr val="000000"/>
              </a:solidFill>
              <a:latin typeface="Comfortaa"/>
              <a:ea typeface="Comfortaa"/>
              <a:cs typeface="Comfortaa"/>
              <a:sym typeface="Comfortaa"/>
            </a:endParaRPr>
          </a:p>
        </p:txBody>
      </p:sp>
      <p:pic>
        <p:nvPicPr>
          <p:cNvPr id="196" name="Google Shape;196;p29"/>
          <p:cNvPicPr preferRelativeResize="0"/>
          <p:nvPr/>
        </p:nvPicPr>
        <p:blipFill>
          <a:blip r:embed="rId3">
            <a:alphaModFix/>
          </a:blip>
          <a:stretch>
            <a:fillRect/>
          </a:stretch>
        </p:blipFill>
        <p:spPr>
          <a:xfrm>
            <a:off x="190025" y="4339575"/>
            <a:ext cx="343550" cy="687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Talking to your child about kindergarten</a:t>
            </a:r>
            <a:endParaRPr/>
          </a:p>
        </p:txBody>
      </p:sp>
      <p:sp>
        <p:nvSpPr>
          <p:cNvPr id="202" name="Google Shape;202;p30"/>
          <p:cNvSpPr txBox="1"/>
          <p:nvPr>
            <p:ph idx="1" type="body"/>
          </p:nvPr>
        </p:nvSpPr>
        <p:spPr>
          <a:xfrm>
            <a:off x="3588825" y="1229875"/>
            <a:ext cx="5243400" cy="3640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900">
                <a:solidFill>
                  <a:srgbClr val="000000"/>
                </a:solidFill>
                <a:latin typeface="Comfortaa"/>
                <a:ea typeface="Comfortaa"/>
                <a:cs typeface="Comfortaa"/>
                <a:sym typeface="Comfortaa"/>
              </a:rPr>
              <a:t>It is important to prepare your child for kindergarten.  You will want to have conversations with your child about leaving them for the school day at our safe building.  Reassure your child that our school is a safe place to be and that everyone is welcome. Let them know that they will go to school each weekday, and that you will pick them up at the end of the school day.</a:t>
            </a:r>
            <a:endParaRPr sz="1900">
              <a:solidFill>
                <a:srgbClr val="000000"/>
              </a:solidFill>
              <a:latin typeface="Comfortaa"/>
              <a:ea typeface="Comfortaa"/>
              <a:cs typeface="Comfortaa"/>
              <a:sym typeface="Comfortaa"/>
            </a:endParaRPr>
          </a:p>
        </p:txBody>
      </p:sp>
      <p:pic>
        <p:nvPicPr>
          <p:cNvPr id="203" name="Google Shape;203;p30"/>
          <p:cNvPicPr preferRelativeResize="0"/>
          <p:nvPr/>
        </p:nvPicPr>
        <p:blipFill>
          <a:blip r:embed="rId3">
            <a:alphaModFix/>
          </a:blip>
          <a:stretch>
            <a:fillRect/>
          </a:stretch>
        </p:blipFill>
        <p:spPr>
          <a:xfrm>
            <a:off x="369950" y="1315226"/>
            <a:ext cx="2749328" cy="3174452"/>
          </a:xfrm>
          <a:prstGeom prst="rect">
            <a:avLst/>
          </a:prstGeom>
          <a:noFill/>
          <a:ln>
            <a:noFill/>
          </a:ln>
        </p:spPr>
      </p:pic>
      <p:pic>
        <p:nvPicPr>
          <p:cNvPr id="204" name="Google Shape;204;p30"/>
          <p:cNvPicPr preferRelativeResize="0"/>
          <p:nvPr/>
        </p:nvPicPr>
        <p:blipFill>
          <a:blip r:embed="rId4">
            <a:alphaModFix/>
          </a:blip>
          <a:stretch>
            <a:fillRect/>
          </a:stretch>
        </p:blipFill>
        <p:spPr>
          <a:xfrm>
            <a:off x="8157025" y="292850"/>
            <a:ext cx="577988" cy="80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3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0" name="Google Shape;210;p31"/>
          <p:cNvSpPr txBox="1"/>
          <p:nvPr>
            <p:ph idx="1" type="body"/>
          </p:nvPr>
        </p:nvSpPr>
        <p:spPr>
          <a:xfrm>
            <a:off x="163600" y="989900"/>
            <a:ext cx="8784000" cy="38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000000"/>
                </a:solidFill>
                <a:latin typeface="Comfortaa"/>
                <a:ea typeface="Comfortaa"/>
                <a:cs typeface="Comfortaa"/>
                <a:sym typeface="Comfortaa"/>
              </a:rPr>
              <a:t>Before starting Kindergarten, have your child practice these skills</a:t>
            </a:r>
            <a:r>
              <a:rPr lang="en" sz="1900">
                <a:solidFill>
                  <a:srgbClr val="000000"/>
                </a:solidFill>
                <a:latin typeface="Comfortaa"/>
                <a:ea typeface="Comfortaa"/>
                <a:cs typeface="Comfortaa"/>
                <a:sym typeface="Comfortaa"/>
              </a:rPr>
              <a:t>:</a:t>
            </a:r>
            <a:endParaRPr sz="1900">
              <a:solidFill>
                <a:srgbClr val="000000"/>
              </a:solidFill>
              <a:latin typeface="Comfortaa"/>
              <a:ea typeface="Comfortaa"/>
              <a:cs typeface="Comfortaa"/>
              <a:sym typeface="Comfortaa"/>
            </a:endParaRPr>
          </a:p>
          <a:p>
            <a:pPr indent="-349250" lvl="0" marL="457200" rtl="0" algn="l">
              <a:spcBef>
                <a:spcPts val="1600"/>
              </a:spcBef>
              <a:spcAft>
                <a:spcPts val="0"/>
              </a:spcAft>
              <a:buClr>
                <a:srgbClr val="000000"/>
              </a:buClr>
              <a:buSzPts val="1900"/>
              <a:buFont typeface="Comfortaa"/>
              <a:buChar char="●"/>
            </a:pPr>
            <a:r>
              <a:rPr lang="en" sz="1900">
                <a:solidFill>
                  <a:srgbClr val="000000"/>
                </a:solidFill>
                <a:latin typeface="Comfortaa"/>
                <a:ea typeface="Comfortaa"/>
                <a:cs typeface="Comfortaa"/>
                <a:sym typeface="Comfortaa"/>
              </a:rPr>
              <a:t>Putting on shoes, jackets, using zippers, buttons and velcro</a:t>
            </a:r>
            <a:endParaRPr sz="1900">
              <a:solidFill>
                <a:srgbClr val="000000"/>
              </a:solidFill>
              <a:latin typeface="Comfortaa"/>
              <a:ea typeface="Comfortaa"/>
              <a:cs typeface="Comfortaa"/>
              <a:sym typeface="Comfortaa"/>
            </a:endParaRPr>
          </a:p>
          <a:p>
            <a:pPr indent="-349250" lvl="0" marL="457200" rtl="0" algn="l">
              <a:spcBef>
                <a:spcPts val="0"/>
              </a:spcBef>
              <a:spcAft>
                <a:spcPts val="0"/>
              </a:spcAft>
              <a:buClr>
                <a:srgbClr val="000000"/>
              </a:buClr>
              <a:buSzPts val="1900"/>
              <a:buFont typeface="Comfortaa"/>
              <a:buChar char="●"/>
            </a:pPr>
            <a:r>
              <a:rPr lang="en" sz="1900">
                <a:solidFill>
                  <a:srgbClr val="000000"/>
                </a:solidFill>
                <a:latin typeface="Comfortaa"/>
                <a:ea typeface="Comfortaa"/>
                <a:cs typeface="Comfortaa"/>
                <a:sym typeface="Comfortaa"/>
              </a:rPr>
              <a:t>Lunch kit - opening and closing containers, putting their lunch kit into their backpack. You could practice this by going on a fun picnic or using their lunch kit at home. </a:t>
            </a:r>
            <a:endParaRPr sz="1900">
              <a:solidFill>
                <a:srgbClr val="000000"/>
              </a:solidFill>
              <a:latin typeface="Comfortaa"/>
              <a:ea typeface="Comfortaa"/>
              <a:cs typeface="Comfortaa"/>
              <a:sym typeface="Comfortaa"/>
            </a:endParaRPr>
          </a:p>
          <a:p>
            <a:pPr indent="-349250" lvl="0" marL="457200" rtl="0" algn="l">
              <a:spcBef>
                <a:spcPts val="0"/>
              </a:spcBef>
              <a:spcAft>
                <a:spcPts val="0"/>
              </a:spcAft>
              <a:buClr>
                <a:srgbClr val="000000"/>
              </a:buClr>
              <a:buSzPts val="1900"/>
              <a:buFont typeface="Comfortaa"/>
              <a:buChar char="●"/>
            </a:pPr>
            <a:r>
              <a:rPr lang="en" sz="1900">
                <a:solidFill>
                  <a:srgbClr val="000000"/>
                </a:solidFill>
                <a:latin typeface="Comfortaa"/>
                <a:ea typeface="Comfortaa"/>
                <a:cs typeface="Comfortaa"/>
                <a:sym typeface="Comfortaa"/>
              </a:rPr>
              <a:t>Scissors and glue - this is great fine motor practice</a:t>
            </a:r>
            <a:endParaRPr sz="1900">
              <a:solidFill>
                <a:srgbClr val="000000"/>
              </a:solidFill>
              <a:latin typeface="Comfortaa"/>
              <a:ea typeface="Comfortaa"/>
              <a:cs typeface="Comfortaa"/>
              <a:sym typeface="Comfortaa"/>
            </a:endParaRPr>
          </a:p>
          <a:p>
            <a:pPr indent="-349250" lvl="0" marL="457200" rtl="0" algn="l">
              <a:spcBef>
                <a:spcPts val="0"/>
              </a:spcBef>
              <a:spcAft>
                <a:spcPts val="0"/>
              </a:spcAft>
              <a:buClr>
                <a:srgbClr val="000000"/>
              </a:buClr>
              <a:buSzPts val="1900"/>
              <a:buFont typeface="Comfortaa"/>
              <a:buChar char="●"/>
            </a:pPr>
            <a:r>
              <a:rPr lang="en" sz="1900">
                <a:solidFill>
                  <a:srgbClr val="000000"/>
                </a:solidFill>
                <a:latin typeface="Comfortaa"/>
                <a:ea typeface="Comfortaa"/>
                <a:cs typeface="Comfortaa"/>
                <a:sym typeface="Comfortaa"/>
              </a:rPr>
              <a:t>The bathroom - close the door, use the toilet, flush, wash hands</a:t>
            </a:r>
            <a:endParaRPr sz="1900">
              <a:solidFill>
                <a:srgbClr val="000000"/>
              </a:solidFill>
              <a:latin typeface="Comfortaa"/>
              <a:ea typeface="Comfortaa"/>
              <a:cs typeface="Comfortaa"/>
              <a:sym typeface="Comfortaa"/>
            </a:endParaRPr>
          </a:p>
          <a:p>
            <a:pPr indent="-349250" lvl="0" marL="457200" rtl="0" algn="l">
              <a:spcBef>
                <a:spcPts val="0"/>
              </a:spcBef>
              <a:spcAft>
                <a:spcPts val="0"/>
              </a:spcAft>
              <a:buClr>
                <a:srgbClr val="000000"/>
              </a:buClr>
              <a:buSzPts val="1900"/>
              <a:buFont typeface="Comfortaa"/>
              <a:buChar char="●"/>
            </a:pPr>
            <a:r>
              <a:rPr lang="en" sz="1900">
                <a:solidFill>
                  <a:srgbClr val="000000"/>
                </a:solidFill>
                <a:latin typeface="Comfortaa"/>
                <a:ea typeface="Comfortaa"/>
                <a:cs typeface="Comfortaa"/>
                <a:sym typeface="Comfortaa"/>
              </a:rPr>
              <a:t>Identify their own shoes, jackets, backpack.  Often when children start school they have a lot of new items and they don’t recognize their own belongings! Please label your child’s shoes, jackets, hoodies, backpack, water bottle and lunch kit.</a:t>
            </a:r>
            <a:endParaRPr sz="1900">
              <a:solidFill>
                <a:srgbClr val="000000"/>
              </a:solidFill>
              <a:latin typeface="Comfortaa"/>
              <a:ea typeface="Comfortaa"/>
              <a:cs typeface="Comfortaa"/>
              <a:sym typeface="Comfortaa"/>
            </a:endParaRPr>
          </a:p>
        </p:txBody>
      </p:sp>
      <p:pic>
        <p:nvPicPr>
          <p:cNvPr id="211" name="Google Shape;211;p31"/>
          <p:cNvPicPr preferRelativeResize="0"/>
          <p:nvPr/>
        </p:nvPicPr>
        <p:blipFill>
          <a:blip r:embed="rId3">
            <a:alphaModFix/>
          </a:blip>
          <a:stretch>
            <a:fillRect/>
          </a:stretch>
        </p:blipFill>
        <p:spPr>
          <a:xfrm>
            <a:off x="4057125" y="396800"/>
            <a:ext cx="4696499" cy="59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Traditional Territory Acknowledgement</a:t>
            </a:r>
            <a:endParaRPr/>
          </a:p>
        </p:txBody>
      </p:sp>
      <p:sp>
        <p:nvSpPr>
          <p:cNvPr id="67" name="Google Shape;67;p14"/>
          <p:cNvSpPr txBox="1"/>
          <p:nvPr>
            <p:ph idx="1" type="body"/>
          </p:nvPr>
        </p:nvSpPr>
        <p:spPr>
          <a:xfrm>
            <a:off x="311700" y="1228675"/>
            <a:ext cx="8520600" cy="366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Comfortaa"/>
                <a:ea typeface="Comfortaa"/>
                <a:cs typeface="Comfortaa"/>
                <a:sym typeface="Comfortaa"/>
              </a:rPr>
              <a:t>Territory Acknowledgments honour and show respect to the nations who have lived, worked, and played in a location since time immemorial.</a:t>
            </a:r>
            <a:endParaRPr sz="1600">
              <a:latin typeface="Comfortaa"/>
              <a:ea typeface="Comfortaa"/>
              <a:cs typeface="Comfortaa"/>
              <a:sym typeface="Comfortaa"/>
            </a:endParaRPr>
          </a:p>
          <a:p>
            <a:pPr indent="0" lvl="0" marL="0" rtl="0" algn="l">
              <a:spcBef>
                <a:spcPts val="1600"/>
              </a:spcBef>
              <a:spcAft>
                <a:spcPts val="1600"/>
              </a:spcAft>
              <a:buNone/>
            </a:pPr>
            <a:r>
              <a:rPr lang="en" sz="1600">
                <a:latin typeface="Comfortaa"/>
                <a:ea typeface="Comfortaa"/>
                <a:cs typeface="Comfortaa"/>
                <a:sym typeface="Comfortaa"/>
              </a:rPr>
              <a:t>We would like to acknowledge the traditional territories of the Coast Salish, specifically </a:t>
            </a:r>
            <a:r>
              <a:rPr b="1" lang="en" sz="1600">
                <a:latin typeface="Comfortaa"/>
                <a:ea typeface="Comfortaa"/>
                <a:cs typeface="Comfortaa"/>
                <a:sym typeface="Comfortaa"/>
              </a:rPr>
              <a:t>Sc’ianew Beecher Bay Nation</a:t>
            </a:r>
            <a:r>
              <a:rPr lang="en" sz="1600">
                <a:latin typeface="Comfortaa"/>
                <a:ea typeface="Comfortaa"/>
                <a:cs typeface="Comfortaa"/>
                <a:sym typeface="Comfortaa"/>
              </a:rPr>
              <a:t> on which the school is built.  We thank them for sharing this beautiful land.       </a:t>
            </a:r>
            <a:r>
              <a:rPr b="1" i="1" lang="en" sz="1600">
                <a:latin typeface="Comfortaa"/>
                <a:ea typeface="Comfortaa"/>
                <a:cs typeface="Comfortaa"/>
                <a:sym typeface="Comfortaa"/>
              </a:rPr>
              <a:t>Hych’ka</a:t>
            </a:r>
            <a:r>
              <a:rPr lang="en" sz="1600">
                <a:latin typeface="Comfortaa"/>
                <a:ea typeface="Comfortaa"/>
                <a:cs typeface="Comfortaa"/>
                <a:sym typeface="Comfortaa"/>
              </a:rPr>
              <a:t> – Coast Salish “Thank You”</a:t>
            </a:r>
            <a:endParaRPr sz="1600">
              <a:latin typeface="Comfortaa"/>
              <a:ea typeface="Comfortaa"/>
              <a:cs typeface="Comfortaa"/>
              <a:sym typeface="Comfortaa"/>
            </a:endParaRPr>
          </a:p>
        </p:txBody>
      </p:sp>
      <p:pic>
        <p:nvPicPr>
          <p:cNvPr id="68" name="Google Shape;68;p14"/>
          <p:cNvPicPr preferRelativeResize="0"/>
          <p:nvPr/>
        </p:nvPicPr>
        <p:blipFill rotWithShape="1">
          <a:blip r:embed="rId3">
            <a:alphaModFix/>
          </a:blip>
          <a:srcRect b="4557" l="901" r="1126" t="2617"/>
          <a:stretch/>
        </p:blipFill>
        <p:spPr>
          <a:xfrm>
            <a:off x="349400" y="3244573"/>
            <a:ext cx="8520600" cy="1745952"/>
          </a:xfrm>
          <a:prstGeom prst="rect">
            <a:avLst/>
          </a:prstGeom>
          <a:noFill/>
          <a:ln cap="flat" cmpd="sng" w="9525">
            <a:solidFill>
              <a:schemeClr val="dk2"/>
            </a:solidFill>
            <a:prstDash val="solid"/>
            <a:round/>
            <a:headEnd len="sm" w="sm" type="none"/>
            <a:tailEnd len="sm" w="sm" type="none"/>
          </a:ln>
        </p:spPr>
      </p:pic>
      <p:pic>
        <p:nvPicPr>
          <p:cNvPr id="69" name="Google Shape;69;p14"/>
          <p:cNvPicPr preferRelativeResize="0"/>
          <p:nvPr/>
        </p:nvPicPr>
        <p:blipFill>
          <a:blip r:embed="rId4">
            <a:alphaModFix/>
          </a:blip>
          <a:stretch>
            <a:fillRect/>
          </a:stretch>
        </p:blipFill>
        <p:spPr>
          <a:xfrm>
            <a:off x="6696551" y="248963"/>
            <a:ext cx="2263675" cy="888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personal belongings</a:t>
            </a:r>
            <a:endParaRPr/>
          </a:p>
        </p:txBody>
      </p:sp>
      <p:sp>
        <p:nvSpPr>
          <p:cNvPr id="217" name="Google Shape;217;p32"/>
          <p:cNvSpPr txBox="1"/>
          <p:nvPr/>
        </p:nvSpPr>
        <p:spPr>
          <a:xfrm>
            <a:off x="311700" y="1163400"/>
            <a:ext cx="5091600" cy="3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900">
                <a:latin typeface="Comfortaa"/>
                <a:ea typeface="Comfortaa"/>
                <a:cs typeface="Comfortaa"/>
                <a:sym typeface="Comfortaa"/>
              </a:rPr>
              <a:t>Each of the Kindergarten classes at Hans Helgesen has a space where students can hang up their things and keep their shoes. It is important that each child knows how to hang up their own jacket and backpack. </a:t>
            </a:r>
            <a:endParaRPr sz="1900">
              <a:latin typeface="Comfortaa"/>
              <a:ea typeface="Comfortaa"/>
              <a:cs typeface="Comfortaa"/>
              <a:sym typeface="Comfortaa"/>
            </a:endParaRPr>
          </a:p>
          <a:p>
            <a:pPr indent="0" lvl="0" marL="0" rtl="0" algn="l">
              <a:spcBef>
                <a:spcPts val="0"/>
              </a:spcBef>
              <a:spcAft>
                <a:spcPts val="0"/>
              </a:spcAft>
              <a:buNone/>
            </a:pPr>
            <a:r>
              <a:t/>
            </a:r>
            <a:endParaRPr sz="1900">
              <a:latin typeface="Comfortaa"/>
              <a:ea typeface="Comfortaa"/>
              <a:cs typeface="Comfortaa"/>
              <a:sym typeface="Comfortaa"/>
            </a:endParaRPr>
          </a:p>
          <a:p>
            <a:pPr indent="0" lvl="0" marL="0" rtl="0" algn="ctr">
              <a:spcBef>
                <a:spcPts val="0"/>
              </a:spcBef>
              <a:spcAft>
                <a:spcPts val="0"/>
              </a:spcAft>
              <a:buNone/>
            </a:pPr>
            <a:r>
              <a:rPr lang="en" sz="1900">
                <a:latin typeface="Comfortaa"/>
                <a:ea typeface="Comfortaa"/>
                <a:cs typeface="Comfortaa"/>
                <a:sym typeface="Comfortaa"/>
              </a:rPr>
              <a:t>We ask that all students come with a pair of </a:t>
            </a:r>
            <a:r>
              <a:rPr b="1" lang="en" sz="1900">
                <a:latin typeface="Comfortaa"/>
                <a:ea typeface="Comfortaa"/>
                <a:cs typeface="Comfortaa"/>
                <a:sym typeface="Comfortaa"/>
              </a:rPr>
              <a:t>velcro or slip on</a:t>
            </a:r>
            <a:r>
              <a:rPr lang="en" sz="1900">
                <a:latin typeface="Comfortaa"/>
                <a:ea typeface="Comfortaa"/>
                <a:cs typeface="Comfortaa"/>
                <a:sym typeface="Comfortaa"/>
              </a:rPr>
              <a:t> inside shoes to keep at school, they will be changing their shoes at least 3 times a day.</a:t>
            </a:r>
            <a:endParaRPr sz="1900">
              <a:latin typeface="Comfortaa"/>
              <a:ea typeface="Comfortaa"/>
              <a:cs typeface="Comfortaa"/>
              <a:sym typeface="Comfortaa"/>
            </a:endParaRPr>
          </a:p>
        </p:txBody>
      </p:sp>
      <p:pic>
        <p:nvPicPr>
          <p:cNvPr id="218" name="Google Shape;218;p32"/>
          <p:cNvPicPr preferRelativeResize="0"/>
          <p:nvPr/>
        </p:nvPicPr>
        <p:blipFill>
          <a:blip r:embed="rId3">
            <a:alphaModFix/>
          </a:blip>
          <a:stretch>
            <a:fillRect/>
          </a:stretch>
        </p:blipFill>
        <p:spPr>
          <a:xfrm>
            <a:off x="5555700" y="1246250"/>
            <a:ext cx="3435899" cy="25769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School Bathrooms </a:t>
            </a:r>
            <a:endParaRPr/>
          </a:p>
        </p:txBody>
      </p:sp>
      <p:sp>
        <p:nvSpPr>
          <p:cNvPr id="224" name="Google Shape;224;p33"/>
          <p:cNvSpPr txBox="1"/>
          <p:nvPr>
            <p:ph idx="1" type="body"/>
          </p:nvPr>
        </p:nvSpPr>
        <p:spPr>
          <a:xfrm>
            <a:off x="428900" y="1093850"/>
            <a:ext cx="4143000" cy="3743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a:solidFill>
                <a:srgbClr val="000000"/>
              </a:solidFill>
              <a:latin typeface="Comfortaa"/>
              <a:ea typeface="Comfortaa"/>
              <a:cs typeface="Comfortaa"/>
              <a:sym typeface="Comfortaa"/>
            </a:endParaRPr>
          </a:p>
          <a:p>
            <a:pPr indent="0" lvl="0" marL="0" rtl="0" algn="ctr">
              <a:lnSpc>
                <a:spcPct val="100000"/>
              </a:lnSpc>
              <a:spcBef>
                <a:spcPts val="0"/>
              </a:spcBef>
              <a:spcAft>
                <a:spcPts val="0"/>
              </a:spcAft>
              <a:buNone/>
            </a:pPr>
            <a:r>
              <a:rPr lang="en">
                <a:solidFill>
                  <a:srgbClr val="000000"/>
                </a:solidFill>
                <a:latin typeface="Comfortaa"/>
                <a:ea typeface="Comfortaa"/>
                <a:cs typeface="Comfortaa"/>
                <a:sym typeface="Comfortaa"/>
              </a:rPr>
              <a:t>Please ensure</a:t>
            </a:r>
            <a:r>
              <a:rPr lang="en">
                <a:solidFill>
                  <a:srgbClr val="000000"/>
                </a:solidFill>
                <a:latin typeface="Comfortaa"/>
                <a:ea typeface="Comfortaa"/>
                <a:cs typeface="Comfortaa"/>
                <a:sym typeface="Comfortaa"/>
              </a:rPr>
              <a:t> your child can use the bathroom by themselves well before school starts.  This includes wiping, flushing and washing hands. Children should know to go in, choose a stall, close the door, use the toilet, wash their hands and then go back to join their class. </a:t>
            </a:r>
            <a:endParaRPr>
              <a:latin typeface="Comfortaa"/>
              <a:ea typeface="Comfortaa"/>
              <a:cs typeface="Comfortaa"/>
              <a:sym typeface="Comfortaa"/>
            </a:endParaRPr>
          </a:p>
        </p:txBody>
      </p:sp>
      <p:pic>
        <p:nvPicPr>
          <p:cNvPr id="225" name="Google Shape;225;p33"/>
          <p:cNvPicPr preferRelativeResize="0"/>
          <p:nvPr/>
        </p:nvPicPr>
        <p:blipFill>
          <a:blip r:embed="rId3">
            <a:alphaModFix/>
          </a:blip>
          <a:stretch>
            <a:fillRect/>
          </a:stretch>
        </p:blipFill>
        <p:spPr>
          <a:xfrm>
            <a:off x="4572000" y="971513"/>
            <a:ext cx="4267297" cy="3200473"/>
          </a:xfrm>
          <a:prstGeom prst="rect">
            <a:avLst/>
          </a:prstGeom>
          <a:noFill/>
          <a:ln>
            <a:noFill/>
          </a:ln>
        </p:spPr>
      </p:pic>
      <p:pic>
        <p:nvPicPr>
          <p:cNvPr id="226" name="Google Shape;226;p33"/>
          <p:cNvPicPr preferRelativeResize="0"/>
          <p:nvPr/>
        </p:nvPicPr>
        <p:blipFill>
          <a:blip r:embed="rId4">
            <a:alphaModFix/>
          </a:blip>
          <a:stretch>
            <a:fillRect/>
          </a:stretch>
        </p:blipFill>
        <p:spPr>
          <a:xfrm>
            <a:off x="190025" y="4183700"/>
            <a:ext cx="421500" cy="842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Preparing for kindergarten</a:t>
            </a:r>
            <a:endParaRPr/>
          </a:p>
        </p:txBody>
      </p:sp>
      <p:sp>
        <p:nvSpPr>
          <p:cNvPr id="232" name="Google Shape;232;p3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000000"/>
                </a:solidFill>
                <a:latin typeface="Comfortaa"/>
                <a:ea typeface="Comfortaa"/>
                <a:cs typeface="Comfortaa"/>
                <a:sym typeface="Comfortaa"/>
              </a:rPr>
              <a:t>Please consider the following information when you are developing </a:t>
            </a:r>
            <a:r>
              <a:rPr lang="en">
                <a:solidFill>
                  <a:srgbClr val="000000"/>
                </a:solidFill>
                <a:latin typeface="Comfortaa"/>
                <a:ea typeface="Comfortaa"/>
                <a:cs typeface="Comfortaa"/>
                <a:sym typeface="Comfortaa"/>
              </a:rPr>
              <a:t>habits to promote healthy sleeping, eating, physical activity and screen time habits.</a:t>
            </a:r>
            <a:endParaRPr>
              <a:solidFill>
                <a:srgbClr val="000000"/>
              </a:solidFill>
              <a:latin typeface="Comfortaa"/>
              <a:ea typeface="Comfortaa"/>
              <a:cs typeface="Comfortaa"/>
              <a:sym typeface="Comfortaa"/>
            </a:endParaRPr>
          </a:p>
        </p:txBody>
      </p:sp>
      <p:pic>
        <p:nvPicPr>
          <p:cNvPr id="233" name="Google Shape;233;p34"/>
          <p:cNvPicPr preferRelativeResize="0"/>
          <p:nvPr/>
        </p:nvPicPr>
        <p:blipFill rotWithShape="1">
          <a:blip r:embed="rId3">
            <a:alphaModFix/>
          </a:blip>
          <a:srcRect b="0" l="0" r="0" t="48644"/>
          <a:stretch/>
        </p:blipFill>
        <p:spPr>
          <a:xfrm>
            <a:off x="1226825" y="2203175"/>
            <a:ext cx="6690359" cy="2514600"/>
          </a:xfrm>
          <a:prstGeom prst="rect">
            <a:avLst/>
          </a:prstGeom>
          <a:noFill/>
          <a:ln>
            <a:noFill/>
          </a:ln>
        </p:spPr>
      </p:pic>
      <p:pic>
        <p:nvPicPr>
          <p:cNvPr id="234" name="Google Shape;234;p34"/>
          <p:cNvPicPr preferRelativeResize="0"/>
          <p:nvPr/>
        </p:nvPicPr>
        <p:blipFill>
          <a:blip r:embed="rId4">
            <a:alphaModFix/>
          </a:blip>
          <a:stretch>
            <a:fillRect/>
          </a:stretch>
        </p:blipFill>
        <p:spPr>
          <a:xfrm>
            <a:off x="190025" y="4183700"/>
            <a:ext cx="421500" cy="842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YOUR CHILD WILL NEED AT SCHOOL</a:t>
            </a:r>
            <a:endParaRPr/>
          </a:p>
        </p:txBody>
      </p:sp>
      <p:pic>
        <p:nvPicPr>
          <p:cNvPr id="240" name="Google Shape;240;p35"/>
          <p:cNvPicPr preferRelativeResize="0"/>
          <p:nvPr/>
        </p:nvPicPr>
        <p:blipFill>
          <a:blip r:embed="rId3">
            <a:alphaModFix/>
          </a:blip>
          <a:stretch>
            <a:fillRect/>
          </a:stretch>
        </p:blipFill>
        <p:spPr>
          <a:xfrm>
            <a:off x="311700" y="1093850"/>
            <a:ext cx="1247775" cy="1657350"/>
          </a:xfrm>
          <a:prstGeom prst="rect">
            <a:avLst/>
          </a:prstGeom>
          <a:noFill/>
          <a:ln>
            <a:noFill/>
          </a:ln>
        </p:spPr>
      </p:pic>
      <p:sp>
        <p:nvSpPr>
          <p:cNvPr id="241" name="Google Shape;241;p35"/>
          <p:cNvSpPr txBox="1"/>
          <p:nvPr/>
        </p:nvSpPr>
        <p:spPr>
          <a:xfrm>
            <a:off x="1775750" y="1163400"/>
            <a:ext cx="2173800" cy="16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omfortaa"/>
                <a:ea typeface="Comfortaa"/>
                <a:cs typeface="Comfortaa"/>
                <a:sym typeface="Comfortaa"/>
              </a:rPr>
              <a:t>Backpack:</a:t>
            </a:r>
            <a:endParaRPr b="1" u="sng">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It only needs to carry a few things (lunch kit, reading books, occasional notice) and has to fit in a narrow cubby.</a:t>
            </a:r>
            <a:endParaRPr sz="1200">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242" name="Google Shape;242;p35"/>
          <p:cNvPicPr preferRelativeResize="0"/>
          <p:nvPr/>
        </p:nvPicPr>
        <p:blipFill>
          <a:blip r:embed="rId4">
            <a:alphaModFix/>
          </a:blip>
          <a:stretch>
            <a:fillRect/>
          </a:stretch>
        </p:blipFill>
        <p:spPr>
          <a:xfrm rot="5400000">
            <a:off x="5285150" y="1406588"/>
            <a:ext cx="1561100" cy="1170850"/>
          </a:xfrm>
          <a:prstGeom prst="rect">
            <a:avLst/>
          </a:prstGeom>
          <a:noFill/>
          <a:ln>
            <a:noFill/>
          </a:ln>
        </p:spPr>
      </p:pic>
      <p:pic>
        <p:nvPicPr>
          <p:cNvPr id="243" name="Google Shape;243;p35"/>
          <p:cNvPicPr preferRelativeResize="0"/>
          <p:nvPr/>
        </p:nvPicPr>
        <p:blipFill>
          <a:blip r:embed="rId5">
            <a:alphaModFix/>
          </a:blip>
          <a:stretch>
            <a:fillRect/>
          </a:stretch>
        </p:blipFill>
        <p:spPr>
          <a:xfrm rot="5400000">
            <a:off x="3965800" y="1396688"/>
            <a:ext cx="1590675" cy="1190625"/>
          </a:xfrm>
          <a:prstGeom prst="rect">
            <a:avLst/>
          </a:prstGeom>
          <a:noFill/>
          <a:ln>
            <a:noFill/>
          </a:ln>
        </p:spPr>
      </p:pic>
      <p:sp>
        <p:nvSpPr>
          <p:cNvPr id="244" name="Google Shape;244;p35"/>
          <p:cNvSpPr txBox="1"/>
          <p:nvPr/>
        </p:nvSpPr>
        <p:spPr>
          <a:xfrm>
            <a:off x="6651125" y="1110588"/>
            <a:ext cx="1990200" cy="176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omfortaa"/>
                <a:ea typeface="Comfortaa"/>
                <a:cs typeface="Comfortaa"/>
                <a:sym typeface="Comfortaa"/>
              </a:rPr>
              <a:t>Change of clothes:</a:t>
            </a:r>
            <a:endParaRPr b="1" u="sng">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Pants, shirt, socks, underwear in a labelled Ziploc bag. This will stay at school for those little accidents.</a:t>
            </a:r>
            <a:endParaRPr>
              <a:latin typeface="Comfortaa"/>
              <a:ea typeface="Comfortaa"/>
              <a:cs typeface="Comfortaa"/>
              <a:sym typeface="Comfortaa"/>
            </a:endParaRPr>
          </a:p>
        </p:txBody>
      </p:sp>
      <p:pic>
        <p:nvPicPr>
          <p:cNvPr id="245" name="Google Shape;245;p35"/>
          <p:cNvPicPr preferRelativeResize="0"/>
          <p:nvPr/>
        </p:nvPicPr>
        <p:blipFill>
          <a:blip r:embed="rId6">
            <a:alphaModFix/>
          </a:blip>
          <a:stretch>
            <a:fillRect/>
          </a:stretch>
        </p:blipFill>
        <p:spPr>
          <a:xfrm rot="5400000">
            <a:off x="-61912" y="3277662"/>
            <a:ext cx="1724025" cy="1295400"/>
          </a:xfrm>
          <a:prstGeom prst="rect">
            <a:avLst/>
          </a:prstGeom>
          <a:noFill/>
          <a:ln>
            <a:noFill/>
          </a:ln>
        </p:spPr>
      </p:pic>
      <p:sp>
        <p:nvSpPr>
          <p:cNvPr id="246" name="Google Shape;246;p35"/>
          <p:cNvSpPr txBox="1"/>
          <p:nvPr/>
        </p:nvSpPr>
        <p:spPr>
          <a:xfrm>
            <a:off x="1559475" y="3006450"/>
            <a:ext cx="2236800" cy="18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omfortaa"/>
                <a:ea typeface="Comfortaa"/>
                <a:cs typeface="Comfortaa"/>
                <a:sym typeface="Comfortaa"/>
              </a:rPr>
              <a:t>Inside Shoes:</a:t>
            </a:r>
            <a:endParaRPr b="1" u="sng">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Your child needs a pair of runners to have as inside shoes. These will stay at school. Please make sure these are velcro. Slippers are not acceptable.</a:t>
            </a:r>
            <a:endParaRPr>
              <a:latin typeface="Comfortaa"/>
              <a:ea typeface="Comfortaa"/>
              <a:cs typeface="Comfortaa"/>
              <a:sym typeface="Comfortaa"/>
            </a:endParaRPr>
          </a:p>
        </p:txBody>
      </p:sp>
      <p:pic>
        <p:nvPicPr>
          <p:cNvPr id="247" name="Google Shape;247;p35"/>
          <p:cNvPicPr preferRelativeResize="0"/>
          <p:nvPr/>
        </p:nvPicPr>
        <p:blipFill>
          <a:blip r:embed="rId7">
            <a:alphaModFix/>
          </a:blip>
          <a:stretch>
            <a:fillRect/>
          </a:stretch>
        </p:blipFill>
        <p:spPr>
          <a:xfrm rot="5400000">
            <a:off x="3785562" y="3246838"/>
            <a:ext cx="1935100" cy="1454325"/>
          </a:xfrm>
          <a:prstGeom prst="rect">
            <a:avLst/>
          </a:prstGeom>
          <a:noFill/>
          <a:ln>
            <a:noFill/>
          </a:ln>
        </p:spPr>
      </p:pic>
      <p:sp>
        <p:nvSpPr>
          <p:cNvPr id="248" name="Google Shape;248;p35"/>
          <p:cNvSpPr txBox="1"/>
          <p:nvPr/>
        </p:nvSpPr>
        <p:spPr>
          <a:xfrm>
            <a:off x="5709950" y="2751200"/>
            <a:ext cx="3291300" cy="21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omfortaa"/>
                <a:ea typeface="Comfortaa"/>
                <a:cs typeface="Comfortaa"/>
                <a:sym typeface="Comfortaa"/>
              </a:rPr>
              <a:t>Snack and Lunch:</a:t>
            </a:r>
            <a:endParaRPr b="1" u="sng">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Looking for </a:t>
            </a:r>
            <a:r>
              <a:rPr lang="en">
                <a:latin typeface="Comfortaa"/>
                <a:ea typeface="Comfortaa"/>
                <a:cs typeface="Comfortaa"/>
                <a:sym typeface="Comfortaa"/>
              </a:rPr>
              <a:t>healthy options for your child to eat? Sandwiches, wraps, vegetables, fruit, yogurt, cheese and crackers are a few ideas. Send all necessary ice packs and cutlery, as well as, a labelled water bottle. Also keep in mind, the school will not heat up your child’s food. </a:t>
            </a:r>
            <a:endParaRPr>
              <a:latin typeface="Comfortaa"/>
              <a:ea typeface="Comfortaa"/>
              <a:cs typeface="Comfortaa"/>
              <a:sym typeface="Comfortaa"/>
            </a:endParaRPr>
          </a:p>
        </p:txBody>
      </p:sp>
      <p:sp>
        <p:nvSpPr>
          <p:cNvPr id="249" name="Google Shape;249;p35"/>
          <p:cNvSpPr txBox="1"/>
          <p:nvPr/>
        </p:nvSpPr>
        <p:spPr>
          <a:xfrm>
            <a:off x="6199750" y="229625"/>
            <a:ext cx="2632500" cy="3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*Information on school supplies will come later</a:t>
            </a:r>
            <a:endParaRPr>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Morning Routine When Arriving At School</a:t>
            </a:r>
            <a:endParaRPr/>
          </a:p>
        </p:txBody>
      </p:sp>
      <p:sp>
        <p:nvSpPr>
          <p:cNvPr id="255" name="Google Shape;255;p36"/>
          <p:cNvSpPr txBox="1"/>
          <p:nvPr>
            <p:ph idx="1" type="body"/>
          </p:nvPr>
        </p:nvSpPr>
        <p:spPr>
          <a:xfrm>
            <a:off x="579450" y="1192675"/>
            <a:ext cx="7985100" cy="362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Comfortaa"/>
              <a:ea typeface="Comfortaa"/>
              <a:cs typeface="Comfortaa"/>
              <a:sym typeface="Comfortaa"/>
            </a:endParaRPr>
          </a:p>
          <a:p>
            <a:pPr indent="0" lvl="0" marL="0" rtl="0" algn="ctr">
              <a:spcBef>
                <a:spcPts val="1600"/>
              </a:spcBef>
              <a:spcAft>
                <a:spcPts val="1600"/>
              </a:spcAft>
              <a:buNone/>
            </a:pPr>
            <a:r>
              <a:rPr lang="en">
                <a:solidFill>
                  <a:srgbClr val="000000"/>
                </a:solidFill>
                <a:latin typeface="Comfortaa"/>
                <a:ea typeface="Comfortaa"/>
                <a:cs typeface="Comfortaa"/>
                <a:sym typeface="Comfortaa"/>
              </a:rPr>
              <a:t>All elementary students wait outside in a class line-up for their teacher to greet them. When the teacher comes to lead the students to the classroom, the </a:t>
            </a:r>
            <a:r>
              <a:rPr lang="en">
                <a:solidFill>
                  <a:srgbClr val="000000"/>
                </a:solidFill>
                <a:latin typeface="Comfortaa"/>
                <a:ea typeface="Comfortaa"/>
                <a:cs typeface="Comfortaa"/>
                <a:sym typeface="Comfortaa"/>
              </a:rPr>
              <a:t>Kindergarten children look to their families for a happy goodbye.  Students then walk to class and hang up there coats and change shoes.  They are very proud of being able to complete this routine with less and less support.</a:t>
            </a:r>
            <a:endParaRPr>
              <a:solidFill>
                <a:srgbClr val="000000"/>
              </a:solidFill>
              <a:latin typeface="Comfortaa"/>
              <a:ea typeface="Comfortaa"/>
              <a:cs typeface="Comfortaa"/>
              <a:sym typeface="Comfortaa"/>
            </a:endParaRPr>
          </a:p>
        </p:txBody>
      </p:sp>
      <p:pic>
        <p:nvPicPr>
          <p:cNvPr id="256" name="Google Shape;256;p36"/>
          <p:cNvPicPr preferRelativeResize="0"/>
          <p:nvPr/>
        </p:nvPicPr>
        <p:blipFill>
          <a:blip r:embed="rId3">
            <a:alphaModFix/>
          </a:blip>
          <a:stretch>
            <a:fillRect/>
          </a:stretch>
        </p:blipFill>
        <p:spPr>
          <a:xfrm>
            <a:off x="1860800" y="4092625"/>
            <a:ext cx="5520850" cy="622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 of Day Dismissal</a:t>
            </a:r>
            <a:endParaRPr/>
          </a:p>
        </p:txBody>
      </p:sp>
      <p:sp>
        <p:nvSpPr>
          <p:cNvPr id="262" name="Google Shape;262;p3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Your child’s teacher will let you know where dismissal is for their class.  Children are dismissed one by one as their parent, caregiver, or older sibling arrives. Your child must wait in line for their turn to get dismissed to make sure that their teacher sees that they have been picked up. Please wait until your child is at the front of the line to call them over. </a:t>
            </a:r>
            <a:endParaRPr>
              <a:solidFill>
                <a:srgbClr val="000000"/>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Your child’s kindergarten teacher will ask you to provide a list of people who are allowed to pick up your child at the end of the day. It is also important to let your child’s teacher know if they will be taking the bus home.  Please be on time to prevent worried children.</a:t>
            </a:r>
            <a:endParaRPr>
              <a:solidFill>
                <a:srgbClr val="000000"/>
              </a:solidFill>
              <a:latin typeface="Comfortaa"/>
              <a:ea typeface="Comfortaa"/>
              <a:cs typeface="Comfortaa"/>
              <a:sym typeface="Comfortaa"/>
            </a:endParaRPr>
          </a:p>
          <a:p>
            <a:pPr indent="0" lvl="0" marL="0" rtl="0" algn="ctr">
              <a:spcBef>
                <a:spcPts val="1600"/>
              </a:spcBef>
              <a:spcAft>
                <a:spcPts val="1600"/>
              </a:spcAft>
              <a:buNone/>
            </a:pPr>
            <a:r>
              <a:t/>
            </a:r>
            <a:endParaRPr>
              <a:latin typeface="Comfortaa"/>
              <a:ea typeface="Comfortaa"/>
              <a:cs typeface="Comfortaa"/>
              <a:sym typeface="Comfortaa"/>
            </a:endParaRPr>
          </a:p>
        </p:txBody>
      </p:sp>
      <p:pic>
        <p:nvPicPr>
          <p:cNvPr id="263" name="Google Shape;263;p37"/>
          <p:cNvPicPr preferRelativeResize="0"/>
          <p:nvPr/>
        </p:nvPicPr>
        <p:blipFill>
          <a:blip r:embed="rId3">
            <a:alphaModFix/>
          </a:blip>
          <a:stretch>
            <a:fillRect/>
          </a:stretch>
        </p:blipFill>
        <p:spPr>
          <a:xfrm>
            <a:off x="4089950" y="396800"/>
            <a:ext cx="4696499" cy="593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Medical and Health</a:t>
            </a:r>
            <a:endParaRPr/>
          </a:p>
        </p:txBody>
      </p:sp>
      <p:sp>
        <p:nvSpPr>
          <p:cNvPr id="269" name="Google Shape;269;p38"/>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Your child’s health and safety is very important to us.  If your child has a medical condition or allergy please make sure the office is aware and has information on file.</a:t>
            </a:r>
            <a:endParaRPr>
              <a:solidFill>
                <a:srgbClr val="000000"/>
              </a:solidFill>
              <a:latin typeface="Comfortaa"/>
              <a:ea typeface="Comfortaa"/>
              <a:cs typeface="Comfortaa"/>
              <a:sym typeface="Comfortaa"/>
            </a:endParaRPr>
          </a:p>
          <a:p>
            <a:pPr indent="0" lvl="0" marL="0" rtl="0" algn="ctr">
              <a:spcBef>
                <a:spcPts val="1600"/>
              </a:spcBef>
              <a:spcAft>
                <a:spcPts val="1600"/>
              </a:spcAft>
              <a:buNone/>
            </a:pPr>
            <a:r>
              <a:rPr lang="en">
                <a:solidFill>
                  <a:srgbClr val="000000"/>
                </a:solidFill>
                <a:latin typeface="Comfortaa"/>
                <a:ea typeface="Comfortaa"/>
                <a:cs typeface="Comfortaa"/>
                <a:sym typeface="Comfortaa"/>
              </a:rPr>
              <a:t>If your child is ever required to take medication during school hours, a form must be completed and signed by your child’s doctor. Contact the school office for more information on this process before the end of June.</a:t>
            </a:r>
            <a:endParaRPr>
              <a:solidFill>
                <a:srgbClr val="000000"/>
              </a:solidFill>
              <a:latin typeface="Comfortaa"/>
              <a:ea typeface="Comfortaa"/>
              <a:cs typeface="Comfortaa"/>
              <a:sym typeface="Comfortaa"/>
            </a:endParaRPr>
          </a:p>
        </p:txBody>
      </p:sp>
      <p:pic>
        <p:nvPicPr>
          <p:cNvPr id="270" name="Google Shape;270;p38"/>
          <p:cNvPicPr preferRelativeResize="0"/>
          <p:nvPr/>
        </p:nvPicPr>
        <p:blipFill>
          <a:blip r:embed="rId3">
            <a:alphaModFix/>
          </a:blip>
          <a:stretch>
            <a:fillRect/>
          </a:stretch>
        </p:blipFill>
        <p:spPr>
          <a:xfrm>
            <a:off x="4089950" y="396800"/>
            <a:ext cx="4696499" cy="593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Keeping in Contact &amp; Legal Matters	</a:t>
            </a:r>
            <a:endParaRPr/>
          </a:p>
        </p:txBody>
      </p:sp>
      <p:sp>
        <p:nvSpPr>
          <p:cNvPr id="276" name="Google Shape;276;p39"/>
          <p:cNvSpPr txBox="1"/>
          <p:nvPr>
            <p:ph idx="1" type="body"/>
          </p:nvPr>
        </p:nvSpPr>
        <p:spPr>
          <a:xfrm>
            <a:off x="0" y="1228675"/>
            <a:ext cx="9144000" cy="374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omfortaa"/>
                <a:ea typeface="Comfortaa"/>
                <a:cs typeface="Comfortaa"/>
                <a:sym typeface="Comfortaa"/>
              </a:rPr>
              <a:t>   </a:t>
            </a:r>
            <a:r>
              <a:rPr lang="en">
                <a:solidFill>
                  <a:srgbClr val="000000"/>
                </a:solidFill>
                <a:latin typeface="Comfortaa"/>
                <a:ea typeface="Comfortaa"/>
                <a:cs typeface="Comfortaa"/>
                <a:sym typeface="Comfortaa"/>
              </a:rPr>
              <a:t>Our website is</a:t>
            </a:r>
            <a:r>
              <a:rPr lang="en">
                <a:latin typeface="Comfortaa"/>
                <a:ea typeface="Comfortaa"/>
                <a:cs typeface="Comfortaa"/>
                <a:sym typeface="Comfortaa"/>
              </a:rPr>
              <a:t> </a:t>
            </a:r>
            <a:r>
              <a:rPr lang="en" u="sng">
                <a:solidFill>
                  <a:schemeClr val="accent5"/>
                </a:solidFill>
                <a:latin typeface="Comfortaa"/>
                <a:ea typeface="Comfortaa"/>
                <a:cs typeface="Comfortaa"/>
                <a:sym typeface="Comfortaa"/>
                <a:hlinkClick r:id="rId3"/>
              </a:rPr>
              <a:t>http://hanshelgesen.web.sd62.bc.ca/</a:t>
            </a:r>
            <a:r>
              <a:rPr lang="en">
                <a:solidFill>
                  <a:schemeClr val="accent5"/>
                </a:solidFill>
                <a:latin typeface="Comfortaa"/>
                <a:ea typeface="Comfortaa"/>
                <a:cs typeface="Comfortaa"/>
                <a:sym typeface="Comfortaa"/>
              </a:rPr>
              <a:t> </a:t>
            </a:r>
            <a:endParaRPr>
              <a:solidFill>
                <a:schemeClr val="accent5"/>
              </a:solidFill>
              <a:latin typeface="Comfortaa"/>
              <a:ea typeface="Comfortaa"/>
              <a:cs typeface="Comfortaa"/>
              <a:sym typeface="Comfortaa"/>
            </a:endParaRPr>
          </a:p>
          <a:p>
            <a:pPr indent="0" lvl="0" marL="0" rtl="0" algn="l">
              <a:spcBef>
                <a:spcPts val="0"/>
              </a:spcBef>
              <a:spcAft>
                <a:spcPts val="0"/>
              </a:spcAft>
              <a:buNone/>
            </a:pPr>
            <a:r>
              <a:t/>
            </a:r>
            <a:endParaRPr sz="1000">
              <a:solidFill>
                <a:schemeClr val="accent5"/>
              </a:solidFill>
              <a:latin typeface="Comfortaa"/>
              <a:ea typeface="Comfortaa"/>
              <a:cs typeface="Comfortaa"/>
              <a:sym typeface="Comfortaa"/>
            </a:endParaRPr>
          </a:p>
          <a:p>
            <a:pPr indent="0" lvl="0" marL="0" rtl="0" algn="l">
              <a:spcBef>
                <a:spcPts val="0"/>
              </a:spcBef>
              <a:spcAft>
                <a:spcPts val="0"/>
              </a:spcAft>
              <a:buNone/>
            </a:pPr>
            <a:r>
              <a:rPr lang="en">
                <a:solidFill>
                  <a:srgbClr val="000000"/>
                </a:solidFill>
                <a:latin typeface="Comfortaa"/>
                <a:ea typeface="Comfortaa"/>
                <a:cs typeface="Comfortaa"/>
                <a:sym typeface="Comfortaa"/>
              </a:rPr>
              <a:t>   </a:t>
            </a:r>
            <a:r>
              <a:rPr lang="en">
                <a:solidFill>
                  <a:srgbClr val="000000"/>
                </a:solidFill>
                <a:latin typeface="Comfortaa"/>
                <a:ea typeface="Comfortaa"/>
                <a:cs typeface="Comfortaa"/>
                <a:sym typeface="Comfortaa"/>
              </a:rPr>
              <a:t>Our school phone number is 250-478-3431.</a:t>
            </a:r>
            <a:endParaRPr>
              <a:solidFill>
                <a:srgbClr val="000000"/>
              </a:solidFill>
              <a:latin typeface="Comfortaa"/>
              <a:ea typeface="Comfortaa"/>
              <a:cs typeface="Comfortaa"/>
              <a:sym typeface="Comfortaa"/>
            </a:endParaRPr>
          </a:p>
          <a:p>
            <a:pPr indent="0" lvl="0" marL="0" rtl="0" algn="l">
              <a:spcBef>
                <a:spcPts val="0"/>
              </a:spcBef>
              <a:spcAft>
                <a:spcPts val="0"/>
              </a:spcAft>
              <a:buNone/>
            </a:pPr>
            <a:r>
              <a:t/>
            </a:r>
            <a:endParaRPr sz="1000">
              <a:solidFill>
                <a:srgbClr val="000000"/>
              </a:solidFill>
              <a:latin typeface="Comfortaa"/>
              <a:ea typeface="Comfortaa"/>
              <a:cs typeface="Comfortaa"/>
              <a:sym typeface="Comfortaa"/>
            </a:endParaRPr>
          </a:p>
          <a:p>
            <a:pPr indent="0" lvl="0" marL="0" rtl="0" algn="l">
              <a:spcBef>
                <a:spcPts val="0"/>
              </a:spcBef>
              <a:spcAft>
                <a:spcPts val="0"/>
              </a:spcAft>
              <a:buNone/>
            </a:pPr>
            <a:r>
              <a:rPr lang="en">
                <a:solidFill>
                  <a:srgbClr val="000000"/>
                </a:solidFill>
                <a:latin typeface="Comfortaa"/>
                <a:ea typeface="Comfortaa"/>
                <a:cs typeface="Comfortaa"/>
                <a:sym typeface="Comfortaa"/>
              </a:rPr>
              <a:t>   </a:t>
            </a:r>
            <a:r>
              <a:rPr lang="en">
                <a:solidFill>
                  <a:srgbClr val="000000"/>
                </a:solidFill>
                <a:latin typeface="Comfortaa"/>
                <a:ea typeface="Comfortaa"/>
                <a:cs typeface="Comfortaa"/>
                <a:sym typeface="Comfortaa"/>
              </a:rPr>
              <a:t>To report your child’s absence please email </a:t>
            </a:r>
            <a:r>
              <a:rPr lang="en" u="sng">
                <a:solidFill>
                  <a:schemeClr val="hlink"/>
                </a:solidFill>
                <a:latin typeface="Comfortaa"/>
                <a:ea typeface="Comfortaa"/>
                <a:cs typeface="Comfortaa"/>
                <a:sym typeface="Comfortaa"/>
                <a:hlinkClick r:id="rId4"/>
              </a:rPr>
              <a:t>hanshelgesen2@sd62.bc.ca</a:t>
            </a:r>
            <a:endParaRPr>
              <a:solidFill>
                <a:schemeClr val="accent5"/>
              </a:solidFill>
              <a:latin typeface="Comfortaa"/>
              <a:ea typeface="Comfortaa"/>
              <a:cs typeface="Comfortaa"/>
              <a:sym typeface="Comfortaa"/>
            </a:endParaRPr>
          </a:p>
          <a:p>
            <a:pPr indent="0" lvl="0" marL="0" rtl="0" algn="l">
              <a:spcBef>
                <a:spcPts val="0"/>
              </a:spcBef>
              <a:spcAft>
                <a:spcPts val="0"/>
              </a:spcAft>
              <a:buNone/>
            </a:pPr>
            <a:r>
              <a:t/>
            </a:r>
            <a:endParaRPr sz="1000">
              <a:solidFill>
                <a:schemeClr val="accent5"/>
              </a:solidFill>
              <a:latin typeface="Comfortaa"/>
              <a:ea typeface="Comfortaa"/>
              <a:cs typeface="Comfortaa"/>
              <a:sym typeface="Comfortaa"/>
            </a:endParaRPr>
          </a:p>
          <a:p>
            <a:pPr indent="0" lvl="0" marL="0" rtl="0" algn="l">
              <a:spcBef>
                <a:spcPts val="0"/>
              </a:spcBef>
              <a:spcAft>
                <a:spcPts val="0"/>
              </a:spcAft>
              <a:buNone/>
            </a:pPr>
            <a:r>
              <a:t/>
            </a:r>
            <a:endParaRPr sz="1000">
              <a:solidFill>
                <a:schemeClr val="accent5"/>
              </a:solidFill>
              <a:latin typeface="Comfortaa"/>
              <a:ea typeface="Comfortaa"/>
              <a:cs typeface="Comfortaa"/>
              <a:sym typeface="Comfortaa"/>
            </a:endParaRPr>
          </a:p>
          <a:p>
            <a:pPr indent="0" lvl="0" marL="0" rtl="0" algn="ctr">
              <a:spcBef>
                <a:spcPts val="0"/>
              </a:spcBef>
              <a:spcAft>
                <a:spcPts val="0"/>
              </a:spcAft>
              <a:buNone/>
            </a:pPr>
            <a:r>
              <a:rPr lang="en">
                <a:solidFill>
                  <a:srgbClr val="000000"/>
                </a:solidFill>
                <a:latin typeface="Comfortaa"/>
                <a:ea typeface="Comfortaa"/>
                <a:cs typeface="Comfortaa"/>
                <a:sym typeface="Comfortaa"/>
              </a:rPr>
              <a:t>   </a:t>
            </a:r>
            <a:r>
              <a:rPr lang="en">
                <a:solidFill>
                  <a:srgbClr val="000000"/>
                </a:solidFill>
                <a:latin typeface="Comfortaa"/>
                <a:ea typeface="Comfortaa"/>
                <a:cs typeface="Comfortaa"/>
                <a:sym typeface="Comfortaa"/>
              </a:rPr>
              <a:t>Please make sure to always have your contact information up to date, including your home address, your email and emergency contact information.</a:t>
            </a:r>
            <a:endParaRPr>
              <a:solidFill>
                <a:srgbClr val="000000"/>
              </a:solidFill>
              <a:latin typeface="Comfortaa"/>
              <a:ea typeface="Comfortaa"/>
              <a:cs typeface="Comfortaa"/>
              <a:sym typeface="Comfortaa"/>
            </a:endParaRPr>
          </a:p>
          <a:p>
            <a:pPr indent="0" lvl="0" marL="0" rtl="0" algn="l">
              <a:spcBef>
                <a:spcPts val="0"/>
              </a:spcBef>
              <a:spcAft>
                <a:spcPts val="0"/>
              </a:spcAft>
              <a:buNone/>
            </a:pPr>
            <a:r>
              <a:t/>
            </a:r>
            <a:endParaRPr sz="1000">
              <a:solidFill>
                <a:srgbClr val="000000"/>
              </a:solidFill>
              <a:latin typeface="Comfortaa"/>
              <a:ea typeface="Comfortaa"/>
              <a:cs typeface="Comfortaa"/>
              <a:sym typeface="Comfortaa"/>
            </a:endParaRPr>
          </a:p>
          <a:p>
            <a:pPr indent="0" lvl="0" marL="0" rtl="0" algn="ctr">
              <a:spcBef>
                <a:spcPts val="0"/>
              </a:spcBef>
              <a:spcAft>
                <a:spcPts val="0"/>
              </a:spcAft>
              <a:buNone/>
            </a:pPr>
            <a:r>
              <a:rPr b="1" lang="en">
                <a:solidFill>
                  <a:srgbClr val="000000"/>
                </a:solidFill>
                <a:latin typeface="Comfortaa"/>
                <a:ea typeface="Comfortaa"/>
                <a:cs typeface="Comfortaa"/>
                <a:sym typeface="Comfortaa"/>
              </a:rPr>
              <a:t>*</a:t>
            </a:r>
            <a:r>
              <a:rPr b="1" lang="en">
                <a:solidFill>
                  <a:srgbClr val="000000"/>
                </a:solidFill>
                <a:latin typeface="Comfortaa"/>
                <a:ea typeface="Comfortaa"/>
                <a:cs typeface="Comfortaa"/>
                <a:sym typeface="Comfortaa"/>
              </a:rPr>
              <a:t>If there are legal matters pertaining to your child’s custody, please ensure you provide a copy to the school office in advance of school start.*</a:t>
            </a:r>
            <a:endParaRPr b="1">
              <a:solidFill>
                <a:srgbClr val="000000"/>
              </a:solidFill>
              <a:latin typeface="Comfortaa"/>
              <a:ea typeface="Comfortaa"/>
              <a:cs typeface="Comfortaa"/>
              <a:sym typeface="Comfortaa"/>
            </a:endParaRPr>
          </a:p>
          <a:p>
            <a:pPr indent="0" lvl="0" marL="0" rtl="0" algn="l">
              <a:spcBef>
                <a:spcPts val="1600"/>
              </a:spcBef>
              <a:spcAft>
                <a:spcPts val="0"/>
              </a:spcAft>
              <a:buNone/>
            </a:pPr>
            <a:r>
              <a:t/>
            </a:r>
            <a:endParaRPr>
              <a:solidFill>
                <a:srgbClr val="000000"/>
              </a:solidFill>
              <a:latin typeface="Comfortaa"/>
              <a:ea typeface="Comfortaa"/>
              <a:cs typeface="Comfortaa"/>
              <a:sym typeface="Comfortaa"/>
            </a:endParaRPr>
          </a:p>
          <a:p>
            <a:pPr indent="0" lvl="0" marL="0" rtl="0" algn="l">
              <a:spcBef>
                <a:spcPts val="0"/>
              </a:spcBef>
              <a:spcAft>
                <a:spcPts val="0"/>
              </a:spcAft>
              <a:buNone/>
            </a:pPr>
            <a:r>
              <a:t/>
            </a:r>
            <a:endParaRPr>
              <a:solidFill>
                <a:srgbClr val="000000"/>
              </a:solidFill>
              <a:latin typeface="Comfortaa"/>
              <a:ea typeface="Comfortaa"/>
              <a:cs typeface="Comfortaa"/>
              <a:sym typeface="Comfortaa"/>
            </a:endParaRPr>
          </a:p>
        </p:txBody>
      </p:sp>
      <p:pic>
        <p:nvPicPr>
          <p:cNvPr id="277" name="Google Shape;277;p39"/>
          <p:cNvPicPr preferRelativeResize="0"/>
          <p:nvPr/>
        </p:nvPicPr>
        <p:blipFill>
          <a:blip r:embed="rId5">
            <a:alphaModFix/>
          </a:blip>
          <a:stretch>
            <a:fillRect/>
          </a:stretch>
        </p:blipFill>
        <p:spPr>
          <a:xfrm>
            <a:off x="8157024" y="292849"/>
            <a:ext cx="675284" cy="935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Gradual Entry</a:t>
            </a:r>
            <a:endParaRPr/>
          </a:p>
        </p:txBody>
      </p:sp>
      <p:sp>
        <p:nvSpPr>
          <p:cNvPr id="283" name="Google Shape;283;p40"/>
          <p:cNvSpPr txBox="1"/>
          <p:nvPr>
            <p:ph idx="1" type="body"/>
          </p:nvPr>
        </p:nvSpPr>
        <p:spPr>
          <a:xfrm>
            <a:off x="311700" y="1320750"/>
            <a:ext cx="8520600" cy="324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Children will start kindergarten in September with a gradual entry, where they are invited to come in for shorter amounts of time over a few days then build up to a full kindergarten day.</a:t>
            </a:r>
            <a:endParaRPr>
              <a:solidFill>
                <a:srgbClr val="000000"/>
              </a:solidFill>
              <a:latin typeface="Comfortaa"/>
              <a:ea typeface="Comfortaa"/>
              <a:cs typeface="Comfortaa"/>
              <a:sym typeface="Comfortaa"/>
            </a:endParaRPr>
          </a:p>
          <a:p>
            <a:pPr indent="0" lvl="0" marL="0" rtl="0" algn="ctr">
              <a:spcBef>
                <a:spcPts val="1600"/>
              </a:spcBef>
              <a:spcAft>
                <a:spcPts val="1600"/>
              </a:spcAft>
              <a:buNone/>
            </a:pPr>
            <a:r>
              <a:rPr lang="en">
                <a:solidFill>
                  <a:srgbClr val="000000"/>
                </a:solidFill>
                <a:latin typeface="Comfortaa"/>
                <a:ea typeface="Comfortaa"/>
                <a:cs typeface="Comfortaa"/>
                <a:sym typeface="Comfortaa"/>
              </a:rPr>
              <a:t>We will keep you posted on this year’s Kindergarten gradual entry.  </a:t>
            </a:r>
            <a:endParaRPr>
              <a:solidFill>
                <a:srgbClr val="000000"/>
              </a:solidFill>
              <a:latin typeface="Comfortaa"/>
              <a:ea typeface="Comfortaa"/>
              <a:cs typeface="Comfortaa"/>
              <a:sym typeface="Comfortaa"/>
            </a:endParaRPr>
          </a:p>
        </p:txBody>
      </p:sp>
      <p:pic>
        <p:nvPicPr>
          <p:cNvPr id="284" name="Google Shape;284;p40"/>
          <p:cNvPicPr preferRelativeResize="0"/>
          <p:nvPr/>
        </p:nvPicPr>
        <p:blipFill>
          <a:blip r:embed="rId3">
            <a:alphaModFix/>
          </a:blip>
          <a:stretch>
            <a:fillRect/>
          </a:stretch>
        </p:blipFill>
        <p:spPr>
          <a:xfrm>
            <a:off x="1811575" y="3752725"/>
            <a:ext cx="5520850" cy="622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290" name="Google Shape;290;p4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omfortaa"/>
                <a:ea typeface="Comfortaa"/>
                <a:cs typeface="Comfortaa"/>
                <a:sym typeface="Comfortaa"/>
              </a:rPr>
              <a:t>Please contact our administration team with your questions:</a:t>
            </a:r>
            <a:endParaRPr>
              <a:solidFill>
                <a:srgbClr val="000000"/>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250-478-3431</a:t>
            </a:r>
            <a:endParaRPr>
              <a:solidFill>
                <a:srgbClr val="000000"/>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Principal Cathy Hussey </a:t>
            </a:r>
            <a:endParaRPr u="sng">
              <a:solidFill>
                <a:schemeClr val="accent5"/>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Vice-Principal Jon Carr </a:t>
            </a:r>
            <a:endParaRPr>
              <a:solidFill>
                <a:srgbClr val="000000"/>
              </a:solidFill>
              <a:latin typeface="Comfortaa"/>
              <a:ea typeface="Comfortaa"/>
              <a:cs typeface="Comfortaa"/>
              <a:sym typeface="Comfortaa"/>
            </a:endParaRPr>
          </a:p>
          <a:p>
            <a:pPr indent="0" lvl="0" marL="0" rtl="0" algn="ctr">
              <a:spcBef>
                <a:spcPts val="1600"/>
              </a:spcBef>
              <a:spcAft>
                <a:spcPts val="1600"/>
              </a:spcAft>
              <a:buNone/>
            </a:pPr>
            <a:r>
              <a:rPr b="1" lang="en" sz="2000">
                <a:solidFill>
                  <a:srgbClr val="000000"/>
                </a:solidFill>
                <a:latin typeface="Comfortaa"/>
                <a:ea typeface="Comfortaa"/>
                <a:cs typeface="Comfortaa"/>
                <a:sym typeface="Comfortaa"/>
              </a:rPr>
              <a:t>We are looking forward to meeting you and your child this Fall.</a:t>
            </a:r>
            <a:endParaRPr b="1" sz="2000">
              <a:solidFill>
                <a:srgbClr val="000000"/>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Sc’ianew (Chenuh) Beecher Bay First Nation</a:t>
            </a:r>
            <a:endParaRPr/>
          </a:p>
        </p:txBody>
      </p:sp>
      <p:sp>
        <p:nvSpPr>
          <p:cNvPr id="75" name="Google Shape;75;p15"/>
          <p:cNvSpPr txBox="1"/>
          <p:nvPr>
            <p:ph idx="1" type="body"/>
          </p:nvPr>
        </p:nvSpPr>
        <p:spPr>
          <a:xfrm>
            <a:off x="311700" y="1228675"/>
            <a:ext cx="49878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Comfortaa"/>
                <a:ea typeface="Comfortaa"/>
                <a:cs typeface="Comfortaa"/>
                <a:sym typeface="Comfortaa"/>
              </a:rPr>
              <a:t>The Sc’ianew (Cheanuh) First Nations’ main community is on Beecher Bay in East Sooke, 30 km southwest of Victoria (</a:t>
            </a:r>
            <a:r>
              <a:rPr lang="en">
                <a:latin typeface="Comfortaa"/>
                <a:ea typeface="Comfortaa"/>
                <a:cs typeface="Comfortaa"/>
                <a:sym typeface="Comfortaa"/>
              </a:rPr>
              <a:t>capital</a:t>
            </a:r>
            <a:r>
              <a:rPr lang="en">
                <a:latin typeface="Comfortaa"/>
                <a:ea typeface="Comfortaa"/>
                <a:cs typeface="Comfortaa"/>
                <a:sym typeface="Comfortaa"/>
              </a:rPr>
              <a:t> city of British Columbia). They can trace their ancestry to people who spoke four different languages. The English translation of the name means “salmon people”.</a:t>
            </a:r>
            <a:endParaRPr>
              <a:latin typeface="Comfortaa"/>
              <a:ea typeface="Comfortaa"/>
              <a:cs typeface="Comfortaa"/>
              <a:sym typeface="Comfortaa"/>
            </a:endParaRPr>
          </a:p>
        </p:txBody>
      </p:sp>
      <p:pic>
        <p:nvPicPr>
          <p:cNvPr id="76" name="Google Shape;76;p15"/>
          <p:cNvPicPr preferRelativeResize="0"/>
          <p:nvPr/>
        </p:nvPicPr>
        <p:blipFill>
          <a:blip r:embed="rId3">
            <a:alphaModFix/>
          </a:blip>
          <a:stretch>
            <a:fillRect/>
          </a:stretch>
        </p:blipFill>
        <p:spPr>
          <a:xfrm>
            <a:off x="5797100" y="1232875"/>
            <a:ext cx="2800000" cy="2794100"/>
          </a:xfrm>
          <a:prstGeom prst="rect">
            <a:avLst/>
          </a:prstGeom>
          <a:noFill/>
          <a:ln>
            <a:noFill/>
          </a:ln>
        </p:spPr>
      </p:pic>
      <p:pic>
        <p:nvPicPr>
          <p:cNvPr id="77" name="Google Shape;77;p15"/>
          <p:cNvPicPr preferRelativeResize="0"/>
          <p:nvPr/>
        </p:nvPicPr>
        <p:blipFill>
          <a:blip r:embed="rId4">
            <a:alphaModFix/>
          </a:blip>
          <a:stretch>
            <a:fillRect/>
          </a:stretch>
        </p:blipFill>
        <p:spPr>
          <a:xfrm>
            <a:off x="311700" y="4310550"/>
            <a:ext cx="5520850" cy="622300"/>
          </a:xfrm>
          <a:prstGeom prst="rect">
            <a:avLst/>
          </a:prstGeom>
          <a:noFill/>
          <a:ln>
            <a:noFill/>
          </a:ln>
        </p:spPr>
      </p:pic>
      <p:pic>
        <p:nvPicPr>
          <p:cNvPr id="78" name="Google Shape;78;p15"/>
          <p:cNvPicPr preferRelativeResize="0"/>
          <p:nvPr/>
        </p:nvPicPr>
        <p:blipFill>
          <a:blip r:embed="rId5">
            <a:alphaModFix/>
          </a:blip>
          <a:stretch>
            <a:fillRect/>
          </a:stretch>
        </p:blipFill>
        <p:spPr>
          <a:xfrm>
            <a:off x="8375625" y="3906366"/>
            <a:ext cx="631025" cy="108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your Administrators</a:t>
            </a:r>
            <a:endParaRPr/>
          </a:p>
        </p:txBody>
      </p:sp>
      <p:sp>
        <p:nvSpPr>
          <p:cNvPr id="84" name="Google Shape;84;p1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000000"/>
                </a:solidFill>
                <a:latin typeface="Comfortaa"/>
                <a:ea typeface="Comfortaa"/>
                <a:cs typeface="Comfortaa"/>
                <a:sym typeface="Comfortaa"/>
              </a:rPr>
              <a:t> </a:t>
            </a:r>
            <a:endParaRPr sz="1500">
              <a:solidFill>
                <a:srgbClr val="000000"/>
              </a:solidFill>
              <a:latin typeface="Comfortaa"/>
              <a:ea typeface="Comfortaa"/>
              <a:cs typeface="Comfortaa"/>
              <a:sym typeface="Comfortaa"/>
            </a:endParaRPr>
          </a:p>
        </p:txBody>
      </p:sp>
      <p:pic>
        <p:nvPicPr>
          <p:cNvPr id="85" name="Google Shape;85;p16"/>
          <p:cNvPicPr preferRelativeResize="0"/>
          <p:nvPr/>
        </p:nvPicPr>
        <p:blipFill>
          <a:blip r:embed="rId3">
            <a:alphaModFix/>
          </a:blip>
          <a:stretch>
            <a:fillRect/>
          </a:stretch>
        </p:blipFill>
        <p:spPr>
          <a:xfrm>
            <a:off x="190025" y="4183700"/>
            <a:ext cx="421500" cy="842975"/>
          </a:xfrm>
          <a:prstGeom prst="rect">
            <a:avLst/>
          </a:prstGeom>
          <a:noFill/>
          <a:ln>
            <a:noFill/>
          </a:ln>
        </p:spPr>
      </p:pic>
      <p:pic>
        <p:nvPicPr>
          <p:cNvPr id="86" name="Google Shape;86;p16"/>
          <p:cNvPicPr preferRelativeResize="0"/>
          <p:nvPr/>
        </p:nvPicPr>
        <p:blipFill>
          <a:blip r:embed="rId4">
            <a:alphaModFix/>
          </a:blip>
          <a:stretch>
            <a:fillRect/>
          </a:stretch>
        </p:blipFill>
        <p:spPr>
          <a:xfrm>
            <a:off x="2143337" y="1228675"/>
            <a:ext cx="4857320" cy="3642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your Administrators</a:t>
            </a:r>
            <a:endParaRPr/>
          </a:p>
        </p:txBody>
      </p:sp>
      <p:sp>
        <p:nvSpPr>
          <p:cNvPr id="92" name="Google Shape;92;p17"/>
          <p:cNvSpPr txBox="1"/>
          <p:nvPr>
            <p:ph idx="1" type="body"/>
          </p:nvPr>
        </p:nvSpPr>
        <p:spPr>
          <a:xfrm>
            <a:off x="5020550" y="1093075"/>
            <a:ext cx="3997500" cy="3875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000000"/>
                </a:solidFill>
                <a:latin typeface="Comfortaa"/>
                <a:ea typeface="Comfortaa"/>
                <a:cs typeface="Comfortaa"/>
                <a:sym typeface="Comfortaa"/>
              </a:rPr>
              <a:t>Mr. Carr</a:t>
            </a:r>
            <a:endParaRPr>
              <a:solidFill>
                <a:srgbClr val="000000"/>
              </a:solidFill>
              <a:latin typeface="Comfortaa"/>
              <a:ea typeface="Comfortaa"/>
              <a:cs typeface="Comfortaa"/>
              <a:sym typeface="Comfortaa"/>
            </a:endParaRPr>
          </a:p>
          <a:p>
            <a:pPr indent="0" lvl="0" marL="0" rtl="0" algn="just">
              <a:spcBef>
                <a:spcPts val="1600"/>
              </a:spcBef>
              <a:spcAft>
                <a:spcPts val="1600"/>
              </a:spcAft>
              <a:buNone/>
            </a:pPr>
            <a:r>
              <a:rPr lang="en" sz="1500">
                <a:solidFill>
                  <a:srgbClr val="000000"/>
                </a:solidFill>
                <a:latin typeface="Comfortaa"/>
                <a:ea typeface="Comfortaa"/>
                <a:cs typeface="Comfortaa"/>
                <a:sym typeface="Comfortaa"/>
              </a:rPr>
              <a:t>O SIEM! </a:t>
            </a:r>
            <a:r>
              <a:rPr lang="en" sz="1500">
                <a:solidFill>
                  <a:srgbClr val="000000"/>
                </a:solidFill>
                <a:latin typeface="Comfortaa"/>
                <a:ea typeface="Comfortaa"/>
                <a:cs typeface="Comfortaa"/>
                <a:sym typeface="Comfortaa"/>
              </a:rPr>
              <a:t>Welcome to our beautiful school.  We are so lucky to be close to forests and the ocean. Sometimes we learn outside.  We have a big garden in the courtyard.  Our staff is very helpful.  You will make new friends and have lots of fun here.  I am excited to meet you soon as you begin your education journey at Hans Helgesen School!  Hych’ka Siem!</a:t>
            </a:r>
            <a:endParaRPr sz="1500">
              <a:solidFill>
                <a:srgbClr val="000000"/>
              </a:solidFill>
              <a:latin typeface="Comfortaa"/>
              <a:ea typeface="Comfortaa"/>
              <a:cs typeface="Comfortaa"/>
              <a:sym typeface="Comfortaa"/>
            </a:endParaRPr>
          </a:p>
        </p:txBody>
      </p:sp>
      <p:sp>
        <p:nvSpPr>
          <p:cNvPr id="93" name="Google Shape;93;p17"/>
          <p:cNvSpPr txBox="1"/>
          <p:nvPr>
            <p:ph idx="1" type="body"/>
          </p:nvPr>
        </p:nvSpPr>
        <p:spPr>
          <a:xfrm>
            <a:off x="715800" y="1093850"/>
            <a:ext cx="3856200" cy="38754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000000"/>
                </a:solidFill>
                <a:latin typeface="Comfortaa"/>
                <a:ea typeface="Comfortaa"/>
                <a:cs typeface="Comfortaa"/>
                <a:sym typeface="Comfortaa"/>
              </a:rPr>
              <a:t>Ms. Hussey</a:t>
            </a:r>
            <a:endParaRPr>
              <a:solidFill>
                <a:srgbClr val="000000"/>
              </a:solidFill>
              <a:latin typeface="Comfortaa"/>
              <a:ea typeface="Comfortaa"/>
              <a:cs typeface="Comfortaa"/>
              <a:sym typeface="Comfortaa"/>
            </a:endParaRPr>
          </a:p>
          <a:p>
            <a:pPr indent="0" lvl="0" marL="0" rtl="0" algn="just">
              <a:spcBef>
                <a:spcPts val="1600"/>
              </a:spcBef>
              <a:spcAft>
                <a:spcPts val="1600"/>
              </a:spcAft>
              <a:buNone/>
            </a:pPr>
            <a:r>
              <a:rPr lang="en" sz="1500">
                <a:solidFill>
                  <a:srgbClr val="000000"/>
                </a:solidFill>
                <a:latin typeface="Comfortaa"/>
                <a:ea typeface="Comfortaa"/>
                <a:cs typeface="Comfortaa"/>
                <a:sym typeface="Comfortaa"/>
              </a:rPr>
              <a:t>Welcome to Kindergarten at Hans Helgesen.  We are excited to get to know our new students and families as you begin the transition to joining our community.  Here, you will get a peek at our lovely site and some of the activities we experience in Kindergarten.  We hope the following  information will help you prepare for your new adventure at school.</a:t>
            </a:r>
            <a:endParaRPr sz="1500">
              <a:solidFill>
                <a:srgbClr val="000000"/>
              </a:solidFill>
              <a:latin typeface="Comfortaa"/>
              <a:ea typeface="Comfortaa"/>
              <a:cs typeface="Comfortaa"/>
              <a:sym typeface="Comfortaa"/>
            </a:endParaRPr>
          </a:p>
        </p:txBody>
      </p:sp>
      <p:pic>
        <p:nvPicPr>
          <p:cNvPr id="94" name="Google Shape;94;p17"/>
          <p:cNvPicPr preferRelativeResize="0"/>
          <p:nvPr/>
        </p:nvPicPr>
        <p:blipFill>
          <a:blip r:embed="rId3">
            <a:alphaModFix/>
          </a:blip>
          <a:stretch>
            <a:fillRect/>
          </a:stretch>
        </p:blipFill>
        <p:spPr>
          <a:xfrm>
            <a:off x="190025" y="4183700"/>
            <a:ext cx="421500" cy="842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Kindergarten at Hans Helgesen</a:t>
            </a:r>
            <a:endParaRPr/>
          </a:p>
        </p:txBody>
      </p:sp>
      <p:sp>
        <p:nvSpPr>
          <p:cNvPr id="100" name="Google Shape;100;p18"/>
          <p:cNvSpPr txBox="1"/>
          <p:nvPr>
            <p:ph idx="1" type="body"/>
          </p:nvPr>
        </p:nvSpPr>
        <p:spPr>
          <a:xfrm>
            <a:off x="311700" y="1213375"/>
            <a:ext cx="8520600" cy="33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Since we were unable to have an orientation day in person this spring, we have created this slideshow for parents and guardians to share with their children who are starting kindergarten in September to introduce you to our school.</a:t>
            </a:r>
            <a:endParaRPr>
              <a:solidFill>
                <a:srgbClr val="000000"/>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Hans Helgesen is a rural school with nine divisions from kindergarten to grade five, and two hundred students located in Metchosin.</a:t>
            </a:r>
            <a:endParaRPr>
              <a:solidFill>
                <a:srgbClr val="000000"/>
              </a:solidFill>
              <a:latin typeface="Comfortaa"/>
              <a:ea typeface="Comfortaa"/>
              <a:cs typeface="Comfortaa"/>
              <a:sym typeface="Comfortaa"/>
            </a:endParaRPr>
          </a:p>
          <a:p>
            <a:pPr indent="0" lvl="0" marL="0" rtl="0" algn="ctr">
              <a:spcBef>
                <a:spcPts val="1600"/>
              </a:spcBef>
              <a:spcAft>
                <a:spcPts val="0"/>
              </a:spcAft>
              <a:buNone/>
            </a:pPr>
            <a:r>
              <a:rPr lang="en">
                <a:solidFill>
                  <a:srgbClr val="000000"/>
                </a:solidFill>
                <a:latin typeface="Comfortaa"/>
                <a:ea typeface="Comfortaa"/>
                <a:cs typeface="Comfortaa"/>
                <a:sym typeface="Comfortaa"/>
              </a:rPr>
              <a:t>Kindergarten classes will each</a:t>
            </a:r>
            <a:r>
              <a:rPr lang="en">
                <a:solidFill>
                  <a:srgbClr val="000000"/>
                </a:solidFill>
                <a:latin typeface="Comfortaa"/>
                <a:ea typeface="Comfortaa"/>
                <a:cs typeface="Comfortaa"/>
                <a:sym typeface="Comfortaa"/>
              </a:rPr>
              <a:t> have up to twenty students. Kindergarteners will make many new friends. </a:t>
            </a:r>
            <a:endParaRPr>
              <a:solidFill>
                <a:srgbClr val="000000"/>
              </a:solidFill>
              <a:latin typeface="Comfortaa"/>
              <a:ea typeface="Comfortaa"/>
              <a:cs typeface="Comfortaa"/>
              <a:sym typeface="Comfortaa"/>
            </a:endParaRPr>
          </a:p>
          <a:p>
            <a:pPr indent="0" lvl="0" marL="0" rtl="0" algn="ctr">
              <a:spcBef>
                <a:spcPts val="1600"/>
              </a:spcBef>
              <a:spcAft>
                <a:spcPts val="1600"/>
              </a:spcAft>
              <a:buNone/>
            </a:pPr>
            <a:r>
              <a:rPr lang="en">
                <a:solidFill>
                  <a:srgbClr val="000000"/>
                </a:solidFill>
                <a:latin typeface="Comfortaa"/>
                <a:ea typeface="Comfortaa"/>
                <a:cs typeface="Comfortaa"/>
                <a:sym typeface="Comfortaa"/>
              </a:rPr>
              <a:t>We are excited to meet you!</a:t>
            </a:r>
            <a:endParaRPr>
              <a:solidFill>
                <a:srgbClr val="000000"/>
              </a:solidFill>
              <a:latin typeface="Comfortaa"/>
              <a:ea typeface="Comfortaa"/>
              <a:cs typeface="Comfortaa"/>
              <a:sym typeface="Comfortaa"/>
            </a:endParaRPr>
          </a:p>
        </p:txBody>
      </p:sp>
      <p:pic>
        <p:nvPicPr>
          <p:cNvPr id="101" name="Google Shape;101;p18"/>
          <p:cNvPicPr preferRelativeResize="0"/>
          <p:nvPr/>
        </p:nvPicPr>
        <p:blipFill>
          <a:blip r:embed="rId3">
            <a:alphaModFix/>
          </a:blip>
          <a:stretch>
            <a:fillRect/>
          </a:stretch>
        </p:blipFill>
        <p:spPr>
          <a:xfrm>
            <a:off x="5343700" y="470400"/>
            <a:ext cx="3530900" cy="44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School</a:t>
            </a:r>
            <a:endParaRPr/>
          </a:p>
        </p:txBody>
      </p:sp>
      <p:sp>
        <p:nvSpPr>
          <p:cNvPr id="107" name="Google Shape;107;p19"/>
          <p:cNvSpPr txBox="1"/>
          <p:nvPr/>
        </p:nvSpPr>
        <p:spPr>
          <a:xfrm>
            <a:off x="457900" y="1738400"/>
            <a:ext cx="4022400" cy="1792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2000">
                <a:latin typeface="Comfortaa"/>
                <a:ea typeface="Comfortaa"/>
                <a:cs typeface="Comfortaa"/>
                <a:sym typeface="Comfortaa"/>
              </a:rPr>
              <a:t>The hallways in our school look like this. Our school is shaped like a circuit and it’s easy to navigate.</a:t>
            </a:r>
            <a:endParaRPr sz="2000">
              <a:latin typeface="Comfortaa"/>
              <a:ea typeface="Comfortaa"/>
              <a:cs typeface="Comfortaa"/>
              <a:sym typeface="Comfortaa"/>
            </a:endParaRPr>
          </a:p>
          <a:p>
            <a:pPr indent="0" lvl="0" marL="0" rtl="0" algn="ctr">
              <a:spcBef>
                <a:spcPts val="0"/>
              </a:spcBef>
              <a:spcAft>
                <a:spcPts val="0"/>
              </a:spcAft>
              <a:buNone/>
            </a:pPr>
            <a:r>
              <a:t/>
            </a:r>
            <a:endParaRPr sz="2000">
              <a:latin typeface="Comfortaa"/>
              <a:ea typeface="Comfortaa"/>
              <a:cs typeface="Comfortaa"/>
              <a:sym typeface="Comfortaa"/>
            </a:endParaRPr>
          </a:p>
        </p:txBody>
      </p:sp>
      <p:pic>
        <p:nvPicPr>
          <p:cNvPr id="108" name="Google Shape;108;p19"/>
          <p:cNvPicPr preferRelativeResize="0"/>
          <p:nvPr/>
        </p:nvPicPr>
        <p:blipFill>
          <a:blip r:embed="rId3">
            <a:alphaModFix/>
          </a:blip>
          <a:stretch>
            <a:fillRect/>
          </a:stretch>
        </p:blipFill>
        <p:spPr>
          <a:xfrm>
            <a:off x="4900225" y="206100"/>
            <a:ext cx="3548475" cy="4731300"/>
          </a:xfrm>
          <a:prstGeom prst="rect">
            <a:avLst/>
          </a:prstGeom>
          <a:noFill/>
          <a:ln>
            <a:noFill/>
          </a:ln>
        </p:spPr>
      </p:pic>
      <p:pic>
        <p:nvPicPr>
          <p:cNvPr id="109" name="Google Shape;109;p19"/>
          <p:cNvPicPr preferRelativeResize="0"/>
          <p:nvPr/>
        </p:nvPicPr>
        <p:blipFill>
          <a:blip r:embed="rId4">
            <a:alphaModFix/>
          </a:blip>
          <a:stretch>
            <a:fillRect/>
          </a:stretch>
        </p:blipFill>
        <p:spPr>
          <a:xfrm>
            <a:off x="190025" y="4183700"/>
            <a:ext cx="421500" cy="84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Gym</a:t>
            </a:r>
            <a:endParaRPr/>
          </a:p>
        </p:txBody>
      </p:sp>
      <p:sp>
        <p:nvSpPr>
          <p:cNvPr id="115" name="Google Shape;115;p20"/>
          <p:cNvSpPr txBox="1"/>
          <p:nvPr/>
        </p:nvSpPr>
        <p:spPr>
          <a:xfrm>
            <a:off x="5635575" y="1134750"/>
            <a:ext cx="3012000" cy="323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omfortaa"/>
                <a:ea typeface="Comfortaa"/>
                <a:cs typeface="Comfortaa"/>
                <a:sym typeface="Comfortaa"/>
              </a:rPr>
              <a:t>This is our gym where students play games and do sports together. Sometimes, we have assemblies in the gym with the whole school.</a:t>
            </a:r>
            <a:endParaRPr sz="2000">
              <a:latin typeface="Comfortaa"/>
              <a:ea typeface="Comfortaa"/>
              <a:cs typeface="Comfortaa"/>
              <a:sym typeface="Comfortaa"/>
            </a:endParaRPr>
          </a:p>
        </p:txBody>
      </p:sp>
      <p:pic>
        <p:nvPicPr>
          <p:cNvPr id="116" name="Google Shape;116;p20"/>
          <p:cNvPicPr preferRelativeResize="0"/>
          <p:nvPr/>
        </p:nvPicPr>
        <p:blipFill>
          <a:blip r:embed="rId3">
            <a:alphaModFix/>
          </a:blip>
          <a:stretch>
            <a:fillRect/>
          </a:stretch>
        </p:blipFill>
        <p:spPr>
          <a:xfrm>
            <a:off x="403275" y="1093850"/>
            <a:ext cx="4722278" cy="3541701"/>
          </a:xfrm>
          <a:prstGeom prst="rect">
            <a:avLst/>
          </a:prstGeom>
          <a:noFill/>
          <a:ln>
            <a:noFill/>
          </a:ln>
        </p:spPr>
      </p:pic>
      <p:pic>
        <p:nvPicPr>
          <p:cNvPr id="117" name="Google Shape;117;p20"/>
          <p:cNvPicPr preferRelativeResize="0"/>
          <p:nvPr/>
        </p:nvPicPr>
        <p:blipFill>
          <a:blip r:embed="rId4">
            <a:alphaModFix/>
          </a:blip>
          <a:stretch>
            <a:fillRect/>
          </a:stretch>
        </p:blipFill>
        <p:spPr>
          <a:xfrm>
            <a:off x="8260475" y="3871973"/>
            <a:ext cx="571825" cy="981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Library</a:t>
            </a:r>
            <a:endParaRPr/>
          </a:p>
        </p:txBody>
      </p:sp>
      <p:sp>
        <p:nvSpPr>
          <p:cNvPr id="123" name="Google Shape;123;p21"/>
          <p:cNvSpPr txBox="1"/>
          <p:nvPr/>
        </p:nvSpPr>
        <p:spPr>
          <a:xfrm>
            <a:off x="311700" y="1666725"/>
            <a:ext cx="3079200" cy="27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omfortaa"/>
                <a:ea typeface="Comfortaa"/>
                <a:cs typeface="Comfortaa"/>
                <a:sym typeface="Comfortaa"/>
              </a:rPr>
              <a:t>We have a lovely open space library, home to a large assortment of books. The students visit the library every week and can borrow a book to read at home.</a:t>
            </a:r>
            <a:endParaRPr sz="2000">
              <a:latin typeface="Comfortaa"/>
              <a:ea typeface="Comfortaa"/>
              <a:cs typeface="Comfortaa"/>
              <a:sym typeface="Comfortaa"/>
            </a:endParaRPr>
          </a:p>
        </p:txBody>
      </p:sp>
      <p:pic>
        <p:nvPicPr>
          <p:cNvPr id="124" name="Google Shape;124;p21"/>
          <p:cNvPicPr preferRelativeResize="0"/>
          <p:nvPr/>
        </p:nvPicPr>
        <p:blipFill>
          <a:blip r:embed="rId3">
            <a:alphaModFix/>
          </a:blip>
          <a:stretch>
            <a:fillRect/>
          </a:stretch>
        </p:blipFill>
        <p:spPr>
          <a:xfrm>
            <a:off x="3798500" y="776750"/>
            <a:ext cx="5033801" cy="3775351"/>
          </a:xfrm>
          <a:prstGeom prst="rect">
            <a:avLst/>
          </a:prstGeom>
          <a:noFill/>
          <a:ln>
            <a:noFill/>
          </a:ln>
        </p:spPr>
      </p:pic>
      <p:pic>
        <p:nvPicPr>
          <p:cNvPr id="125" name="Google Shape;125;p21"/>
          <p:cNvPicPr preferRelativeResize="0"/>
          <p:nvPr/>
        </p:nvPicPr>
        <p:blipFill>
          <a:blip r:embed="rId4">
            <a:alphaModFix/>
          </a:blip>
          <a:stretch>
            <a:fillRect/>
          </a:stretch>
        </p:blipFill>
        <p:spPr>
          <a:xfrm>
            <a:off x="190025" y="4183700"/>
            <a:ext cx="421500" cy="842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